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33"/>
  </p:notesMasterIdLst>
  <p:sldIdLst>
    <p:sldId id="736" r:id="rId2"/>
    <p:sldId id="721" r:id="rId3"/>
    <p:sldId id="735" r:id="rId4"/>
    <p:sldId id="722" r:id="rId5"/>
    <p:sldId id="725" r:id="rId6"/>
    <p:sldId id="619" r:id="rId7"/>
    <p:sldId id="726" r:id="rId8"/>
    <p:sldId id="620" r:id="rId9"/>
    <p:sldId id="621" r:id="rId10"/>
    <p:sldId id="622" r:id="rId11"/>
    <p:sldId id="623" r:id="rId12"/>
    <p:sldId id="627" r:id="rId13"/>
    <p:sldId id="629" r:id="rId14"/>
    <p:sldId id="630" r:id="rId15"/>
    <p:sldId id="631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1" r:id="rId26"/>
    <p:sldId id="643" r:id="rId27"/>
    <p:sldId id="734" r:id="rId28"/>
    <p:sldId id="646" r:id="rId29"/>
    <p:sldId id="652" r:id="rId30"/>
    <p:sldId id="649" r:id="rId31"/>
    <p:sldId id="653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CC00"/>
    <a:srgbClr val="CCFF99"/>
    <a:srgbClr val="FFFFFF"/>
    <a:srgbClr val="00FF00"/>
    <a:srgbClr val="C0C0C0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493" autoAdjust="0"/>
  </p:normalViewPr>
  <p:slideViewPr>
    <p:cSldViewPr snapToGrid="0">
      <p:cViewPr varScale="1">
        <p:scale>
          <a:sx n="69" d="100"/>
          <a:sy n="69" d="100"/>
        </p:scale>
        <p:origin x="1236" y="66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37D6602-C0EC-4BAA-9032-A5D20EC50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9B32F7-4927-44E7-A6C0-AAA95667D72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2EB4B-FC83-46E0-AF64-EB23717D78F0}" type="slidenum">
              <a:rPr lang="en-GB"/>
              <a:pPr/>
              <a:t>10</a:t>
            </a:fld>
            <a:endParaRPr lang="en-GB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2B736-580C-4408-8E75-2F742B55ECB6}" type="slidenum">
              <a:rPr lang="en-GB"/>
              <a:pPr/>
              <a:t>11</a:t>
            </a:fld>
            <a:endParaRPr lang="en-GB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E9E59-F837-47B1-915E-779EAB0C4568}" type="slidenum">
              <a:rPr lang="en-GB"/>
              <a:pPr/>
              <a:t>12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17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5E411-A376-4125-90D8-EF70BE39C961}" type="slidenum">
              <a:rPr lang="en-GB"/>
              <a:pPr/>
              <a:t>13</a:t>
            </a:fld>
            <a:endParaRPr lang="en-GB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6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E2EAF-B86A-4E91-9FC7-CA0AB30CDDE5}" type="slidenum">
              <a:rPr lang="en-GB"/>
              <a:pPr/>
              <a:t>14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2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26B25-269F-4833-94BD-BB49F0E827E3}" type="slidenum">
              <a:rPr lang="en-GB"/>
              <a:pPr/>
              <a:t>15</a:t>
            </a:fld>
            <a:endParaRPr lang="en-GB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9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0AA88-25DF-467F-8834-9A1AEFD37043}" type="slidenum">
              <a:rPr lang="en-GB"/>
              <a:pPr/>
              <a:t>16</a:t>
            </a:fld>
            <a:endParaRPr lang="en-GB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0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D9A77-1E86-418C-B83A-FCCE643BFD62}" type="slidenum">
              <a:rPr lang="en-GB"/>
              <a:pPr/>
              <a:t>17</a:t>
            </a:fld>
            <a:endParaRPr lang="en-GB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5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5D934-CF46-46BF-B43D-EE8A70E91BAC}" type="slidenum">
              <a:rPr lang="en-GB"/>
              <a:pPr/>
              <a:t>18</a:t>
            </a:fld>
            <a:endParaRPr lang="en-GB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5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35749-E757-4CFC-BA3B-82D553187192}" type="slidenum">
              <a:rPr lang="en-GB"/>
              <a:pPr/>
              <a:t>19</a:t>
            </a:fld>
            <a:endParaRPr lang="en-GB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4E6D3-5EFC-4626-861E-CC39386DEA16}" type="slidenum">
              <a:rPr lang="en-GB"/>
              <a:pPr/>
              <a:t>2</a:t>
            </a:fld>
            <a:endParaRPr lang="en-GB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39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E5050-8F33-484C-94D6-E67DF30A0693}" type="slidenum">
              <a:rPr lang="en-GB"/>
              <a:pPr/>
              <a:t>20</a:t>
            </a:fld>
            <a:endParaRPr lang="en-GB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9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97BCD-D066-489B-B6BC-A7C3F2DE1354}" type="slidenum">
              <a:rPr lang="en-GB"/>
              <a:pPr/>
              <a:t>21</a:t>
            </a:fld>
            <a:endParaRPr lang="en-GB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10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05618-1B46-47BE-B52D-50339AC5D397}" type="slidenum">
              <a:rPr lang="en-GB"/>
              <a:pPr/>
              <a:t>22</a:t>
            </a:fld>
            <a:endParaRPr lang="en-GB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33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03985-6921-4785-92F3-CACCC933F5FB}" type="slidenum">
              <a:rPr lang="en-GB"/>
              <a:pPr/>
              <a:t>23</a:t>
            </a:fld>
            <a:endParaRPr lang="en-GB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3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F9541-60E7-4A2E-A8B4-EE23FF3BE9E0}" type="slidenum">
              <a:rPr lang="en-GB"/>
              <a:pPr/>
              <a:t>24</a:t>
            </a:fld>
            <a:endParaRPr lang="en-GB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5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6CA6A-2254-4A29-89C0-2FC8909F52C5}" type="slidenum">
              <a:rPr lang="en-GB"/>
              <a:pPr/>
              <a:t>25</a:t>
            </a:fld>
            <a:endParaRPr lang="en-GB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0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C232C-FE4F-4024-88E5-955008883642}" type="slidenum">
              <a:rPr lang="en-GB"/>
              <a:pPr/>
              <a:t>26</a:t>
            </a:fld>
            <a:endParaRPr lang="en-GB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81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1EA5D-61B2-4E56-91AC-5158513B16F9}" type="slidenum">
              <a:rPr lang="en-GB"/>
              <a:pPr/>
              <a:t>27</a:t>
            </a:fld>
            <a:endParaRPr lang="en-GB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3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58F8D-D1E5-4586-BE31-F76524450C20}" type="slidenum">
              <a:rPr lang="en-GB"/>
              <a:pPr/>
              <a:t>28</a:t>
            </a:fld>
            <a:endParaRPr lang="en-GB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8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548BD-7785-413D-A939-AC6FF9FF934C}" type="slidenum">
              <a:rPr lang="en-GB"/>
              <a:pPr/>
              <a:t>29</a:t>
            </a:fld>
            <a:endParaRPr lang="en-GB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4E6D3-5EFC-4626-861E-CC39386DEA16}" type="slidenum">
              <a:rPr lang="en-GB"/>
              <a:pPr/>
              <a:t>3</a:t>
            </a:fld>
            <a:endParaRPr lang="en-GB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4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DF22F-B7C0-40F9-8565-CF9365F0E1BD}" type="slidenum">
              <a:rPr lang="en-GB"/>
              <a:pPr/>
              <a:t>30</a:t>
            </a:fld>
            <a:endParaRPr lang="en-GB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Punt 2 weghalen</a:t>
            </a:r>
          </a:p>
        </p:txBody>
      </p:sp>
    </p:spTree>
    <p:extLst>
      <p:ext uri="{BB962C8B-B14F-4D97-AF65-F5344CB8AC3E}">
        <p14:creationId xmlns:p14="http://schemas.microsoft.com/office/powerpoint/2010/main" val="180887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2442-2CDE-46E7-838B-64F614E174EC}" type="slidenum">
              <a:rPr lang="en-GB"/>
              <a:pPr/>
              <a:t>31</a:t>
            </a:fld>
            <a:endParaRPr lang="en-GB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4E6D3-5EFC-4626-861E-CC39386DEA16}" type="slidenum">
              <a:rPr lang="en-GB"/>
              <a:pPr/>
              <a:t>4</a:t>
            </a:fld>
            <a:endParaRPr lang="en-GB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4E6D3-5EFC-4626-861E-CC39386DEA16}" type="slidenum">
              <a:rPr lang="en-GB"/>
              <a:pPr/>
              <a:t>5</a:t>
            </a:fld>
            <a:endParaRPr lang="en-GB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E7833-FC79-4F3F-94AE-A6ECF0839417}" type="slidenum">
              <a:rPr lang="en-GB"/>
              <a:pPr/>
              <a:t>6</a:t>
            </a:fld>
            <a:endParaRPr lang="en-GB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2B736-580C-4408-8E75-2F742B55ECB6}" type="slidenum">
              <a:rPr lang="en-GB"/>
              <a:pPr/>
              <a:t>7</a:t>
            </a:fld>
            <a:endParaRPr lang="en-GB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4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CFB44-2DC6-4882-A473-1FCCF03658A7}" type="slidenum">
              <a:rPr lang="en-GB"/>
              <a:pPr/>
              <a:t>8</a:t>
            </a:fld>
            <a:endParaRPr lang="en-GB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7ED1E-CE0B-46B7-9BB5-31892FF866C8}" type="slidenum">
              <a:rPr lang="en-GB"/>
              <a:pPr/>
              <a:t>9</a:t>
            </a:fld>
            <a:endParaRPr lang="en-GB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5743575" y="14288"/>
            <a:ext cx="3386138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149591" y="146050"/>
            <a:ext cx="14719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00B050"/>
                </a:solidFill>
              </a:rPr>
              <a:t>Ecology</a:t>
            </a: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414727"/>
            <a:ext cx="6621463" cy="13050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750" y="3897313"/>
            <a:ext cx="535269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E10E48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9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34096"/>
            <a:ext cx="6621463" cy="44319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40000"/>
            <a:ext cx="8062913" cy="1074140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1200"/>
              </a:spcBef>
              <a:buClr>
                <a:srgbClr val="E10E48"/>
              </a:buClr>
              <a:defRPr sz="2800"/>
            </a:lvl1pPr>
            <a:lvl2pPr marL="720000" indent="-360000">
              <a:spcBef>
                <a:spcPts val="1200"/>
              </a:spcBef>
              <a:buClr>
                <a:srgbClr val="E10E48"/>
              </a:buClr>
              <a:buFont typeface="Symbol" pitchFamily="18" charset="2"/>
              <a:buChar char="-"/>
              <a:defRPr sz="2400"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bxvbxvbxcvb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0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 _ Title with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17756" y="6367934"/>
            <a:ext cx="9144000" cy="353943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720000">
              <a:spcBef>
                <a:spcPts val="0"/>
              </a:spcBef>
              <a:buNone/>
              <a:defRPr sz="1600" b="0">
                <a:solidFill>
                  <a:srgbClr val="3399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508" y="105504"/>
            <a:ext cx="7097744" cy="88803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9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40000"/>
            <a:ext cx="8062913" cy="1074140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1200"/>
              </a:spcBef>
              <a:buClr>
                <a:srgbClr val="E10E48"/>
              </a:buClr>
              <a:defRPr sz="2800"/>
            </a:lvl1pPr>
            <a:lvl2pPr marL="720000" indent="-360000">
              <a:spcBef>
                <a:spcPts val="1200"/>
              </a:spcBef>
              <a:buClr>
                <a:srgbClr val="E10E48"/>
              </a:buClr>
              <a:buFont typeface="Symbol" pitchFamily="18" charset="2"/>
              <a:buChar char="-"/>
              <a:defRPr sz="2400"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bxvbxvbxcvb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508" y="105504"/>
            <a:ext cx="7097744" cy="88803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 and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40000"/>
            <a:ext cx="8062913" cy="1074140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1200"/>
              </a:spcBef>
              <a:buClr>
                <a:srgbClr val="E10E48"/>
              </a:buClr>
              <a:defRPr sz="2800"/>
            </a:lvl1pPr>
            <a:lvl2pPr marL="720000" indent="-360000">
              <a:spcBef>
                <a:spcPts val="1200"/>
              </a:spcBef>
              <a:buClr>
                <a:srgbClr val="E10E48"/>
              </a:buClr>
              <a:buFont typeface="Symbol" pitchFamily="18" charset="2"/>
              <a:buChar char="-"/>
              <a:defRPr sz="2400"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bxvbxvbxcvb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17756" y="6367934"/>
            <a:ext cx="9144000" cy="353943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720000">
              <a:spcBef>
                <a:spcPts val="0"/>
              </a:spcBef>
              <a:buNone/>
              <a:defRPr sz="2000" b="0">
                <a:solidFill>
                  <a:srgbClr val="3399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508" y="105504"/>
            <a:ext cx="7097744" cy="88803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5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_ Title with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17756" y="6367934"/>
            <a:ext cx="9144000" cy="353943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720000">
              <a:spcBef>
                <a:spcPts val="0"/>
              </a:spcBef>
              <a:buNone/>
              <a:defRPr sz="1600" b="0">
                <a:solidFill>
                  <a:srgbClr val="3399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508" y="105504"/>
            <a:ext cx="7097744" cy="88803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7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_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508" y="105504"/>
            <a:ext cx="7097744" cy="88803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8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_ Title with refs_close2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17756" y="6367934"/>
            <a:ext cx="9144000" cy="353943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720000">
              <a:spcBef>
                <a:spcPts val="0"/>
              </a:spcBef>
              <a:buNone/>
              <a:defRPr sz="2000" b="0">
                <a:solidFill>
                  <a:srgbClr val="3399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508" y="79131"/>
            <a:ext cx="7097744" cy="800100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_ Title only _ close2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08" y="79131"/>
            <a:ext cx="7097744" cy="800100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solidFill>
                  <a:srgbClr val="E10E4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0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-Konstanz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/>
          <a:stretch>
            <a:fillRect/>
          </a:stretch>
        </p:blipFill>
        <p:spPr bwMode="auto">
          <a:xfrm>
            <a:off x="7202488" y="14288"/>
            <a:ext cx="1927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7429500" y="36513"/>
            <a:ext cx="931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B050"/>
                </a:solidFill>
              </a:rPr>
              <a:t>Ecology</a:t>
            </a:r>
            <a:endParaRPr lang="en-GB" sz="1200" b="1">
              <a:solidFill>
                <a:srgbClr val="00B05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0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9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2153-CE4E-4002-8514-E32FB186E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8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0E4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0E48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0E48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0E48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E10E48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Calibri" pitchFamily="34" charset="0"/>
        </a:defRPr>
      </a:lvl9pPr>
    </p:titleStyle>
    <p:bodyStyle>
      <a:lvl1pPr marL="419100" indent="-419100" algn="l" rtl="0" eaLnBrk="0" fontAlgn="base" hangingPunct="0">
        <a:lnSpc>
          <a:spcPct val="115000"/>
        </a:lnSpc>
        <a:spcBef>
          <a:spcPts val="1200"/>
        </a:spcBef>
        <a:spcAft>
          <a:spcPct val="0"/>
        </a:spcAft>
        <a:buClr>
          <a:srgbClr val="E10E48"/>
        </a:buClr>
        <a:buSzPct val="85000"/>
        <a:buFont typeface="Arial" charset="0"/>
        <a:buChar char="&gt;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E10E48"/>
        </a:buClr>
        <a:buFont typeface="Symbol" pitchFamily="18" charset="2"/>
        <a:buChar char="-"/>
        <a:defRPr sz="2400">
          <a:solidFill>
            <a:srgbClr val="333333"/>
          </a:solidFill>
          <a:latin typeface="+mn-lt"/>
        </a:defRPr>
      </a:lvl2pPr>
      <a:lvl3pPr marL="12954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>
          <a:solidFill>
            <a:srgbClr val="333333"/>
          </a:solidFill>
          <a:latin typeface="+mn-lt"/>
        </a:defRPr>
      </a:lvl3pPr>
      <a:lvl4pPr marL="17145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 sz="2000">
          <a:solidFill>
            <a:srgbClr val="333333"/>
          </a:solidFill>
          <a:latin typeface="+mn-lt"/>
        </a:defRPr>
      </a:lvl4pPr>
      <a:lvl5pPr marL="21336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 sz="2000">
          <a:solidFill>
            <a:srgbClr val="333333"/>
          </a:solidFill>
          <a:latin typeface="+mn-lt"/>
        </a:defRPr>
      </a:lvl5pPr>
      <a:lvl6pPr marL="25908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6pPr>
      <a:lvl7pPr marL="30480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7pPr>
      <a:lvl8pPr marL="35052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8pPr>
      <a:lvl9pPr marL="3962400" indent="-3810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" y="1811591"/>
            <a:ext cx="9144000" cy="1305018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Segregation in tetraploids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Polyploid population genetics workshop, Prague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January 2017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0" y="3738736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/>
              <a:t>Marc </a:t>
            </a:r>
            <a:r>
              <a:rPr lang="en-US" b="1" dirty="0" err="1" smtClean="0"/>
              <a:t>Stift</a:t>
            </a:r>
            <a:endParaRPr lang="en-GB" b="1" dirty="0"/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522288" y="1133475"/>
            <a:ext cx="2563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Division of Ecology &amp; Evolutionary Biology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991" name="Picture 2" descr="npo000038"/>
          <p:cNvPicPr>
            <a:picLocks noChangeAspect="1" noChangeArrowheads="1"/>
          </p:cNvPicPr>
          <p:nvPr/>
        </p:nvPicPr>
        <p:blipFill rotWithShape="1">
          <a:blip r:embed="rId3" cstate="print">
            <a:lum bright="24000" contrast="12000"/>
          </a:blip>
          <a:srcRect l="20137" t="27991" r="48265" b="22591"/>
          <a:stretch/>
        </p:blipFill>
        <p:spPr bwMode="auto">
          <a:xfrm>
            <a:off x="7331412" y="4698361"/>
            <a:ext cx="1608356" cy="1884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2472701" y="495865"/>
            <a:ext cx="2159512" cy="1463110"/>
            <a:chOff x="2268" y="3294"/>
            <a:chExt cx="1434" cy="992"/>
          </a:xfrm>
        </p:grpSpPr>
        <p:pic>
          <p:nvPicPr>
            <p:cNvPr id="8" name="Object 6" descr="npo000005"/>
            <p:cNvPicPr>
              <a:picLocks noChangeAspect="1" noChangeArrowheads="1"/>
            </p:cNvPicPr>
            <p:nvPr/>
          </p:nvPicPr>
          <p:blipFill>
            <a:blip r:embed="rId4" cstate="print"/>
            <a:srcRect r="71164" b="-1534"/>
            <a:stretch>
              <a:fillRect/>
            </a:stretch>
          </p:blipFill>
          <p:spPr bwMode="auto">
            <a:xfrm>
              <a:off x="2268" y="3294"/>
              <a:ext cx="1434" cy="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 descr="UvA-gecentreerd-enge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6" y="3804"/>
              <a:ext cx="1134" cy="401"/>
            </a:xfrm>
            <a:prstGeom prst="rect">
              <a:avLst/>
            </a:prstGeom>
            <a:noFill/>
          </p:spPr>
        </p:pic>
      </p:grpSp>
      <p:pic>
        <p:nvPicPr>
          <p:cNvPr id="10" name="Picture 10" descr="logo_CIBIO"/>
          <p:cNvPicPr>
            <a:picLocks noChangeAspect="1" noChangeArrowheads="1"/>
          </p:cNvPicPr>
          <p:nvPr/>
        </p:nvPicPr>
        <p:blipFill>
          <a:blip r:embed="rId6" cstate="print"/>
          <a:srcRect l="4871" t="10355" r="6349" b="7738"/>
          <a:stretch>
            <a:fillRect/>
          </a:stretch>
        </p:blipFill>
        <p:spPr bwMode="auto">
          <a:xfrm>
            <a:off x="-2736111" y="1993224"/>
            <a:ext cx="251301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813327" y="4698361"/>
            <a:ext cx="2296436" cy="1884992"/>
            <a:chOff x="6809362" y="3326860"/>
            <a:chExt cx="2334638" cy="191634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809362" y="3326860"/>
              <a:ext cx="2334638" cy="19163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/>
            <a:stretch/>
          </p:blipFill>
          <p:spPr bwMode="auto">
            <a:xfrm>
              <a:off x="6878861" y="3403564"/>
              <a:ext cx="2144831" cy="1748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6" name="Picture 15" descr="Colchicum_autumnale_at_the_U.S._Botanic_Garde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8858" y="4699593"/>
            <a:ext cx="1412820" cy="188376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7" y="4666537"/>
            <a:ext cx="2810982" cy="19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6528122" y="6048375"/>
            <a:ext cx="2615878" cy="82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/>
              <a:t>G = 8.76</a:t>
            </a:r>
          </a:p>
          <a:p>
            <a:r>
              <a:rPr lang="en-GB" b="0" dirty="0"/>
              <a:t>At </a:t>
            </a:r>
            <a:r>
              <a:rPr lang="en-GB" b="0" dirty="0" err="1"/>
              <a:t>df</a:t>
            </a:r>
            <a:r>
              <a:rPr lang="en-GB" b="0" dirty="0"/>
              <a:t> = 5, </a:t>
            </a:r>
            <a:r>
              <a:rPr lang="en-GB" b="0" dirty="0" smtClean="0"/>
              <a:t>ns (p=0.12)</a:t>
            </a:r>
            <a:endParaRPr lang="en-GB" sz="4400" b="0" baseline="-8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4244975" y="6049963"/>
            <a:ext cx="941388" cy="487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6320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563209" name="Rectangle 9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3210" name="Rectangle 10"/>
          <p:cNvSpPr>
            <a:spLocks noChangeArrowheads="1"/>
          </p:cNvSpPr>
          <p:nvPr/>
        </p:nvSpPr>
        <p:spPr bwMode="auto">
          <a:xfrm>
            <a:off x="7735888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3211" name="Text Box 11"/>
          <p:cNvSpPr txBox="1">
            <a:spLocks noChangeArrowheads="1"/>
          </p:cNvSpPr>
          <p:nvPr/>
        </p:nvSpPr>
        <p:spPr bwMode="auto">
          <a:xfrm>
            <a:off x="868363" y="3219450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563212" name="Text Box 12"/>
          <p:cNvSpPr txBox="1">
            <a:spLocks noChangeArrowheads="1"/>
          </p:cNvSpPr>
          <p:nvPr/>
        </p:nvSpPr>
        <p:spPr bwMode="auto">
          <a:xfrm>
            <a:off x="1546225" y="1246188"/>
            <a:ext cx="675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/>
              <a:t>Simplified </a:t>
            </a:r>
            <a:r>
              <a:rPr lang="en-GB" sz="3200" dirty="0"/>
              <a:t>approach</a:t>
            </a:r>
          </a:p>
        </p:txBody>
      </p:sp>
      <p:sp>
        <p:nvSpPr>
          <p:cNvPr id="563213" name="Text Box 13"/>
          <p:cNvSpPr txBox="1">
            <a:spLocks noChangeArrowheads="1"/>
          </p:cNvSpPr>
          <p:nvPr/>
        </p:nvSpPr>
        <p:spPr bwMode="auto">
          <a:xfrm>
            <a:off x="809625" y="39100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obs(AB)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9</a:t>
            </a:r>
          </a:p>
          <a:p>
            <a:r>
              <a:rPr lang="en-US" sz="1600">
                <a:latin typeface="Courier New" pitchFamily="49" charset="0"/>
              </a:rPr>
              <a:t>obs(AC)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obs(AD)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20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obs(CD)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10</a:t>
            </a:r>
          </a:p>
          <a:p>
            <a:r>
              <a:rPr lang="en-US" sz="1600">
                <a:latin typeface="Courier New" pitchFamily="49" charset="0"/>
              </a:rPr>
              <a:t>obs(BD)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obs(BC)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</a:t>
            </a:r>
            <a:r>
              <a:rPr lang="en-US" sz="1600" u="sng">
                <a:latin typeface="Courier New" pitchFamily="49" charset="0"/>
              </a:rPr>
              <a:t>19</a:t>
            </a:r>
            <a:endParaRPr lang="en-US" sz="1600" b="0" u="sng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   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</a:rPr>
              <a:t> 96</a:t>
            </a:r>
          </a:p>
        </p:txBody>
      </p:sp>
      <p:sp>
        <p:nvSpPr>
          <p:cNvPr id="563214" name="Text Box 14"/>
          <p:cNvSpPr txBox="1">
            <a:spLocks noChangeArrowheads="1"/>
          </p:cNvSpPr>
          <p:nvPr/>
        </p:nvSpPr>
        <p:spPr bwMode="auto">
          <a:xfrm>
            <a:off x="725488" y="1930400"/>
            <a:ext cx="8072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/>
              <a:t>Compare observed and expected frequencies in </a:t>
            </a:r>
            <a:r>
              <a:rPr lang="el-GR" sz="2000" b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GB" sz="2000" b="0" baseline="30000"/>
              <a:t>2</a:t>
            </a:r>
            <a:r>
              <a:rPr lang="en-GB" sz="2000" b="0"/>
              <a:t> type framework</a:t>
            </a:r>
          </a:p>
        </p:txBody>
      </p:sp>
      <p:sp>
        <p:nvSpPr>
          <p:cNvPr id="563215" name="Text Box 15"/>
          <p:cNvSpPr txBox="1">
            <a:spLocks noChangeArrowheads="1"/>
          </p:cNvSpPr>
          <p:nvPr/>
        </p:nvSpPr>
        <p:spPr bwMode="auto">
          <a:xfrm>
            <a:off x="6548438" y="3794125"/>
            <a:ext cx="22733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dirty="0">
                <a:latin typeface="Courier New" pitchFamily="49" charset="0"/>
              </a:rPr>
              <a:t>)	=</a:t>
            </a:r>
            <a:r>
              <a:rPr lang="en-US" dirty="0">
                <a:solidFill>
                  <a:srgbClr val="5F5F5F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 (1/6)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AC</a:t>
            </a:r>
            <a:r>
              <a:rPr lang="en-US" dirty="0">
                <a:latin typeface="Courier New" pitchFamily="49" charset="0"/>
              </a:rPr>
              <a:t>)	= 16</a:t>
            </a:r>
            <a:r>
              <a:rPr lang="en-US" sz="1400" dirty="0">
                <a:latin typeface="Courier New" pitchFamily="49" charset="0"/>
              </a:rPr>
              <a:t> (1/6)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AD</a:t>
            </a:r>
            <a:r>
              <a:rPr lang="en-US" dirty="0">
                <a:latin typeface="Courier New" pitchFamily="49" charset="0"/>
              </a:rPr>
              <a:t>)	= 16</a:t>
            </a:r>
            <a:r>
              <a:rPr lang="en-US" sz="1400" dirty="0">
                <a:latin typeface="Courier New" pitchFamily="49" charset="0"/>
              </a:rPr>
              <a:t> (1/6)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CD</a:t>
            </a:r>
            <a:r>
              <a:rPr lang="en-US" dirty="0">
                <a:latin typeface="Courier New" pitchFamily="49" charset="0"/>
              </a:rPr>
              <a:t>)	= 16</a:t>
            </a:r>
            <a:r>
              <a:rPr lang="en-US" sz="1400" dirty="0">
                <a:latin typeface="Courier New" pitchFamily="49" charset="0"/>
              </a:rPr>
              <a:t> (1/6)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BD</a:t>
            </a:r>
            <a:r>
              <a:rPr lang="en-US" dirty="0">
                <a:latin typeface="Courier New" pitchFamily="49" charset="0"/>
              </a:rPr>
              <a:t>)	= 16</a:t>
            </a:r>
            <a:r>
              <a:rPr lang="en-US" sz="1400" dirty="0">
                <a:latin typeface="Courier New" pitchFamily="49" charset="0"/>
              </a:rPr>
              <a:t> (1/6)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BC</a:t>
            </a:r>
            <a:r>
              <a:rPr lang="en-US" dirty="0">
                <a:latin typeface="Courier New" pitchFamily="49" charset="0"/>
              </a:rPr>
              <a:t>)	= 16</a:t>
            </a:r>
            <a:r>
              <a:rPr lang="en-US" sz="1400" dirty="0">
                <a:latin typeface="Courier New" pitchFamily="49" charset="0"/>
              </a:rPr>
              <a:t> (1/6)</a:t>
            </a:r>
          </a:p>
        </p:txBody>
      </p:sp>
      <p:sp>
        <p:nvSpPr>
          <p:cNvPr id="563216" name="Text Box 16"/>
          <p:cNvSpPr txBox="1">
            <a:spLocks noChangeArrowheads="1"/>
          </p:cNvSpPr>
          <p:nvPr/>
        </p:nvSpPr>
        <p:spPr bwMode="auto">
          <a:xfrm>
            <a:off x="3687763" y="3795713"/>
            <a:ext cx="22733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b="0">
                <a:latin typeface="Courier New" pitchFamily="49" charset="0"/>
              </a:rPr>
              <a:t>)	=</a:t>
            </a:r>
            <a:r>
              <a:rPr lang="en-US" b="0">
                <a:solidFill>
                  <a:srgbClr val="5F5F5F"/>
                </a:solidFill>
                <a:latin typeface="Courier New" pitchFamily="49" charset="0"/>
              </a:rPr>
              <a:t>  </a:t>
            </a:r>
            <a:r>
              <a:rPr lang="en-US" b="0">
                <a:latin typeface="Courier New" pitchFamily="49" charset="0"/>
              </a:rPr>
              <a:t>0 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b="0">
                <a:latin typeface="Courier New" pitchFamily="49" charset="0"/>
              </a:rPr>
              <a:t>)	=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b="0">
                <a:latin typeface="Courier New" pitchFamily="49" charset="0"/>
              </a:rPr>
              <a:t>24</a:t>
            </a:r>
            <a:r>
              <a:rPr lang="en-US" sz="1400" b="0">
                <a:latin typeface="Courier New" pitchFamily="49" charset="0"/>
              </a:rPr>
              <a:t> (1/4)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b="0">
                <a:latin typeface="Courier New" pitchFamily="49" charset="0"/>
              </a:rPr>
              <a:t>)	= 24</a:t>
            </a:r>
            <a:r>
              <a:rPr lang="en-US" sz="1400" b="0">
                <a:latin typeface="Courier New" pitchFamily="49" charset="0"/>
              </a:rPr>
              <a:t> (1/4)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 b="0">
                <a:latin typeface="Courier New" pitchFamily="49" charset="0"/>
              </a:rPr>
              <a:t>)	=  0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b="0">
                <a:latin typeface="Courier New" pitchFamily="49" charset="0"/>
              </a:rPr>
              <a:t>)	= 24</a:t>
            </a:r>
            <a:r>
              <a:rPr lang="en-US" sz="1400" b="0">
                <a:latin typeface="Courier New" pitchFamily="49" charset="0"/>
              </a:rPr>
              <a:t> (1/4)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b="0">
                <a:latin typeface="Courier New" pitchFamily="49" charset="0"/>
              </a:rPr>
              <a:t>)	= 24</a:t>
            </a:r>
            <a:r>
              <a:rPr lang="en-US" sz="1400" b="0">
                <a:latin typeface="Courier New" pitchFamily="49" charset="0"/>
              </a:rPr>
              <a:t> (1/4)</a:t>
            </a:r>
          </a:p>
        </p:txBody>
      </p:sp>
      <p:sp>
        <p:nvSpPr>
          <p:cNvPr id="563217" name="Oval 17"/>
          <p:cNvSpPr>
            <a:spLocks noChangeArrowheads="1"/>
          </p:cNvSpPr>
          <p:nvPr/>
        </p:nvSpPr>
        <p:spPr bwMode="auto">
          <a:xfrm>
            <a:off x="355600" y="2889250"/>
            <a:ext cx="2698750" cy="3200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218" name="Text Box 18"/>
          <p:cNvSpPr txBox="1">
            <a:spLocks noChangeArrowheads="1"/>
          </p:cNvSpPr>
          <p:nvPr/>
        </p:nvSpPr>
        <p:spPr bwMode="auto">
          <a:xfrm>
            <a:off x="847725" y="2516188"/>
            <a:ext cx="1682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OBSERVED</a:t>
            </a:r>
          </a:p>
        </p:txBody>
      </p:sp>
      <p:sp>
        <p:nvSpPr>
          <p:cNvPr id="563219" name="Oval 19"/>
          <p:cNvSpPr>
            <a:spLocks noChangeArrowheads="1"/>
          </p:cNvSpPr>
          <p:nvPr/>
        </p:nvSpPr>
        <p:spPr bwMode="auto">
          <a:xfrm>
            <a:off x="3346450" y="2879725"/>
            <a:ext cx="2698750" cy="3200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220" name="Text Box 20"/>
          <p:cNvSpPr txBox="1">
            <a:spLocks noChangeArrowheads="1"/>
          </p:cNvSpPr>
          <p:nvPr/>
        </p:nvSpPr>
        <p:spPr bwMode="auto">
          <a:xfrm>
            <a:off x="3883025" y="2506663"/>
            <a:ext cx="168275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EXPECTED</a:t>
            </a:r>
          </a:p>
        </p:txBody>
      </p:sp>
      <p:sp>
        <p:nvSpPr>
          <p:cNvPr id="563221" name="Text Box 21"/>
          <p:cNvSpPr txBox="1">
            <a:spLocks noChangeArrowheads="1"/>
          </p:cNvSpPr>
          <p:nvPr/>
        </p:nvSpPr>
        <p:spPr bwMode="auto">
          <a:xfrm>
            <a:off x="3970338" y="3209925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/>
              <a:t>Disomic inheritance</a:t>
            </a:r>
            <a:endParaRPr lang="en-US" sz="1600" b="0"/>
          </a:p>
        </p:txBody>
      </p:sp>
      <p:sp>
        <p:nvSpPr>
          <p:cNvPr id="563222" name="Text Box 22"/>
          <p:cNvSpPr txBox="1">
            <a:spLocks noChangeArrowheads="1"/>
          </p:cNvSpPr>
          <p:nvPr/>
        </p:nvSpPr>
        <p:spPr bwMode="auto">
          <a:xfrm>
            <a:off x="6824663" y="3209925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Tetrasomic inheritance</a:t>
            </a:r>
            <a:endParaRPr lang="en-US" sz="1600"/>
          </a:p>
        </p:txBody>
      </p:sp>
      <p:sp>
        <p:nvSpPr>
          <p:cNvPr id="563223" name="Oval 23"/>
          <p:cNvSpPr>
            <a:spLocks noChangeArrowheads="1"/>
          </p:cNvSpPr>
          <p:nvPr/>
        </p:nvSpPr>
        <p:spPr bwMode="auto">
          <a:xfrm>
            <a:off x="6224588" y="2870200"/>
            <a:ext cx="2698750" cy="3200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6761163" y="2497138"/>
            <a:ext cx="168275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EXPECTED</a:t>
            </a:r>
          </a:p>
        </p:txBody>
      </p:sp>
      <p:grpSp>
        <p:nvGrpSpPr>
          <p:cNvPr id="563225" name="Group 25"/>
          <p:cNvGrpSpPr>
            <a:grpSpLocks/>
          </p:cNvGrpSpPr>
          <p:nvPr/>
        </p:nvGrpSpPr>
        <p:grpSpPr bwMode="auto">
          <a:xfrm>
            <a:off x="3609975" y="3429000"/>
            <a:ext cx="2108200" cy="2028825"/>
            <a:chOff x="1804" y="1899"/>
            <a:chExt cx="1466" cy="1049"/>
          </a:xfrm>
        </p:grpSpPr>
        <p:sp>
          <p:nvSpPr>
            <p:cNvPr id="563226" name="Line 26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227" name="Line 27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2108200" y="3924300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1963738" y="4660900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32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611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 in </a:t>
            </a:r>
            <a:r>
              <a:rPr lang="en-GB" dirty="0" err="1" smtClean="0"/>
              <a:t>tetraploids</a:t>
            </a:r>
            <a:endParaRPr lang="en-GB" dirty="0"/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1162" name="Rectangle 10"/>
          <p:cNvSpPr>
            <a:spLocks noChangeArrowheads="1"/>
          </p:cNvSpPr>
          <p:nvPr/>
        </p:nvSpPr>
        <p:spPr bwMode="auto">
          <a:xfrm>
            <a:off x="7735888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1163" name="Text Box 11"/>
          <p:cNvSpPr txBox="1">
            <a:spLocks noChangeArrowheads="1"/>
          </p:cNvSpPr>
          <p:nvPr/>
        </p:nvSpPr>
        <p:spPr bwMode="auto">
          <a:xfrm>
            <a:off x="868363" y="3219450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561164" name="Text Box 12"/>
          <p:cNvSpPr txBox="1">
            <a:spLocks noChangeArrowheads="1"/>
          </p:cNvSpPr>
          <p:nvPr/>
        </p:nvSpPr>
        <p:spPr bwMode="auto">
          <a:xfrm>
            <a:off x="1546225" y="1246188"/>
            <a:ext cx="675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/>
              <a:t>Simplified </a:t>
            </a:r>
            <a:r>
              <a:rPr lang="en-GB" sz="3200" dirty="0"/>
              <a:t>approach</a:t>
            </a:r>
          </a:p>
        </p:txBody>
      </p:sp>
      <p:sp>
        <p:nvSpPr>
          <p:cNvPr id="561165" name="Text Box 13"/>
          <p:cNvSpPr txBox="1">
            <a:spLocks noChangeArrowheads="1"/>
          </p:cNvSpPr>
          <p:nvPr/>
        </p:nvSpPr>
        <p:spPr bwMode="auto">
          <a:xfrm>
            <a:off x="809625" y="39100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obs(AB)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9</a:t>
            </a:r>
          </a:p>
          <a:p>
            <a:r>
              <a:rPr lang="en-US" sz="1600">
                <a:latin typeface="Courier New" pitchFamily="49" charset="0"/>
              </a:rPr>
              <a:t>obs(AC)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obs(AD)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20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obs(CD)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10</a:t>
            </a:r>
          </a:p>
          <a:p>
            <a:r>
              <a:rPr lang="en-US" sz="1600">
                <a:latin typeface="Courier New" pitchFamily="49" charset="0"/>
              </a:rPr>
              <a:t>obs(BD)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obs(BC)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</a:t>
            </a:r>
            <a:r>
              <a:rPr lang="en-US" sz="1600" u="sng">
                <a:latin typeface="Courier New" pitchFamily="49" charset="0"/>
              </a:rPr>
              <a:t>19</a:t>
            </a:r>
            <a:endParaRPr lang="en-US" sz="1600" b="0" u="sng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   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</a:rPr>
              <a:t> 96</a:t>
            </a:r>
          </a:p>
        </p:txBody>
      </p:sp>
      <p:sp>
        <p:nvSpPr>
          <p:cNvPr id="561166" name="Text Box 14"/>
          <p:cNvSpPr txBox="1">
            <a:spLocks noChangeArrowheads="1"/>
          </p:cNvSpPr>
          <p:nvPr/>
        </p:nvSpPr>
        <p:spPr bwMode="auto">
          <a:xfrm>
            <a:off x="725488" y="1930400"/>
            <a:ext cx="8072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/>
              <a:t>Compare observed and expected frequencies in </a:t>
            </a:r>
            <a:r>
              <a:rPr lang="el-GR" sz="2000" b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GB" sz="2000" b="0" baseline="30000"/>
              <a:t>2</a:t>
            </a:r>
            <a:r>
              <a:rPr lang="en-GB" sz="2000" b="0"/>
              <a:t> type framework</a:t>
            </a:r>
          </a:p>
        </p:txBody>
      </p:sp>
      <p:sp>
        <p:nvSpPr>
          <p:cNvPr id="561180" name="Text Box 28"/>
          <p:cNvSpPr txBox="1">
            <a:spLocks noChangeArrowheads="1"/>
          </p:cNvSpPr>
          <p:nvPr/>
        </p:nvSpPr>
        <p:spPr bwMode="auto">
          <a:xfrm>
            <a:off x="2974191" y="3504417"/>
            <a:ext cx="5607050" cy="193899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Conclusion: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/>
              <a:t> do </a:t>
            </a:r>
            <a:r>
              <a:rPr lang="en-GB" sz="2000" dirty="0"/>
              <a:t>not reject </a:t>
            </a:r>
            <a:r>
              <a:rPr lang="en-GB" sz="2000" dirty="0" err="1"/>
              <a:t>tetrasomic</a:t>
            </a:r>
            <a:r>
              <a:rPr lang="en-GB" sz="2000" dirty="0"/>
              <a:t> inheritance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GB" sz="2000" dirty="0"/>
              <a:t>=&gt; Typical </a:t>
            </a:r>
            <a:r>
              <a:rPr lang="en-GB" sz="2000" dirty="0" err="1"/>
              <a:t>autotetraploid</a:t>
            </a:r>
            <a:r>
              <a:rPr lang="en-GB" sz="2000" dirty="0"/>
              <a:t> inheritance??</a:t>
            </a:r>
          </a:p>
          <a:p>
            <a:endParaRPr lang="en-GB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2200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about intermediate inheritance ??</a:t>
            </a:r>
          </a:p>
        </p:txBody>
      </p:sp>
      <p:sp>
        <p:nvSpPr>
          <p:cNvPr id="561182" name="Oval 30"/>
          <p:cNvSpPr>
            <a:spLocks noChangeArrowheads="1"/>
          </p:cNvSpPr>
          <p:nvPr/>
        </p:nvSpPr>
        <p:spPr bwMode="auto">
          <a:xfrm>
            <a:off x="2108200" y="3924300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1183" name="Oval 31"/>
          <p:cNvSpPr>
            <a:spLocks noChangeArrowheads="1"/>
          </p:cNvSpPr>
          <p:nvPr/>
        </p:nvSpPr>
        <p:spPr bwMode="auto">
          <a:xfrm>
            <a:off x="1963738" y="4660900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33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1089025" y="1398588"/>
            <a:ext cx="675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A </a:t>
            </a:r>
            <a:r>
              <a:rPr lang="fr-FR" sz="2400" dirty="0" err="1"/>
              <a:t>nonlinear</a:t>
            </a:r>
            <a:r>
              <a:rPr lang="fr-FR" sz="2400" dirty="0"/>
              <a:t> modelling </a:t>
            </a:r>
            <a:r>
              <a:rPr lang="fr-FR" sz="2400" dirty="0" err="1" smtClean="0"/>
              <a:t>approach</a:t>
            </a:r>
            <a:endParaRPr lang="en-GB" sz="2400" dirty="0"/>
          </a:p>
        </p:txBody>
      </p:sp>
      <p:grpSp>
        <p:nvGrpSpPr>
          <p:cNvPr id="527370" name="Group 10"/>
          <p:cNvGrpSpPr>
            <a:grpSpLocks/>
          </p:cNvGrpSpPr>
          <p:nvPr/>
        </p:nvGrpSpPr>
        <p:grpSpPr bwMode="auto">
          <a:xfrm>
            <a:off x="801688" y="1989138"/>
            <a:ext cx="7747000" cy="4146550"/>
            <a:chOff x="505" y="1253"/>
            <a:chExt cx="4880" cy="2612"/>
          </a:xfrm>
        </p:grpSpPr>
        <p:sp>
          <p:nvSpPr>
            <p:cNvPr id="527371" name="Text Box 11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61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 dirty="0"/>
            </a:p>
            <a:p>
              <a:endParaRPr lang="fr-FR" sz="2400" dirty="0"/>
            </a:p>
            <a:p>
              <a:pPr algn="ctr"/>
              <a:endParaRPr lang="fr-FR" sz="2400" dirty="0"/>
            </a:p>
            <a:p>
              <a:r>
                <a:rPr lang="fr-FR" sz="2400" b="0" dirty="0">
                  <a:latin typeface="Times New Roman" pitchFamily="18" charset="0"/>
                </a:rPr>
                <a:t>	</a:t>
              </a:r>
            </a:p>
            <a:p>
              <a:endParaRPr lang="fr-FR" sz="2400" b="0" dirty="0">
                <a:latin typeface="Times New Roman" pitchFamily="18" charset="0"/>
              </a:endParaRPr>
            </a:p>
            <a:p>
              <a:endParaRPr lang="fr-FR" sz="2400" b="0" dirty="0">
                <a:latin typeface="Times New Roman" pitchFamily="18" charset="0"/>
              </a:endParaRPr>
            </a:p>
            <a:p>
              <a:endParaRPr lang="fr-FR" sz="2400" b="0" dirty="0">
                <a:latin typeface="Times New Roman" pitchFamily="18" charset="0"/>
              </a:endParaRPr>
            </a:p>
            <a:p>
              <a:endParaRPr lang="fr-FR" sz="2400" b="0" dirty="0">
                <a:latin typeface="Times New Roman" pitchFamily="18" charset="0"/>
              </a:endParaRPr>
            </a:p>
            <a:p>
              <a:endParaRPr lang="fr-FR" sz="2400" b="0" dirty="0">
                <a:latin typeface="Times New Roman" pitchFamily="18" charset="0"/>
              </a:endParaRPr>
            </a:p>
            <a:p>
              <a:endParaRPr lang="fr-FR" sz="2400" b="0" dirty="0">
                <a:latin typeface="Times New Roman" pitchFamily="18" charset="0"/>
              </a:endParaRPr>
            </a:p>
            <a:p>
              <a:endParaRPr lang="en-GB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27372" name="Object 12"/>
            <p:cNvGraphicFramePr>
              <a:graphicFrameLocks noChangeAspect="1"/>
            </p:cNvGraphicFramePr>
            <p:nvPr/>
          </p:nvGraphicFramePr>
          <p:xfrm>
            <a:off x="638" y="1606"/>
            <a:ext cx="4648" cy="1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" name="Equation" r:id="rId4" imgW="3035300" imgH="1371600" progId="Equation.3">
                    <p:embed/>
                  </p:oleObj>
                </mc:Choice>
                <mc:Fallback>
                  <p:oleObj name="Equation" r:id="rId4" imgW="3035300" imgH="13716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" y="1606"/>
                          <a:ext cx="4648" cy="19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7373" name="Oval 13"/>
          <p:cNvSpPr>
            <a:spLocks noChangeArrowheads="1"/>
          </p:cNvSpPr>
          <p:nvPr/>
        </p:nvSpPr>
        <p:spPr bwMode="auto">
          <a:xfrm>
            <a:off x="1612900" y="1054100"/>
            <a:ext cx="3487738" cy="1154113"/>
          </a:xfrm>
          <a:prstGeom prst="ellipse">
            <a:avLst/>
          </a:prstGeom>
          <a:solidFill>
            <a:srgbClr val="FFFF99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 b="0">
                <a:latin typeface="Times New Roman" pitchFamily="18" charset="0"/>
              </a:rPr>
              <a:t>τ = degree of tetrasomy</a:t>
            </a:r>
            <a:endParaRPr lang="en-GB" sz="2400" b="0">
              <a:latin typeface="Times New Roman" pitchFamily="18" charset="0"/>
            </a:endParaRPr>
          </a:p>
        </p:txBody>
      </p:sp>
      <p:sp>
        <p:nvSpPr>
          <p:cNvPr id="527374" name="Oval 14"/>
          <p:cNvSpPr>
            <a:spLocks noChangeArrowheads="1"/>
          </p:cNvSpPr>
          <p:nvPr/>
        </p:nvSpPr>
        <p:spPr bwMode="auto">
          <a:xfrm>
            <a:off x="3122613" y="3748088"/>
            <a:ext cx="554037" cy="65881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7375" name="Line 15"/>
          <p:cNvSpPr>
            <a:spLocks noChangeShapeType="1"/>
          </p:cNvSpPr>
          <p:nvPr/>
        </p:nvSpPr>
        <p:spPr bwMode="auto">
          <a:xfrm flipH="1" flipV="1">
            <a:off x="3386138" y="2201863"/>
            <a:ext cx="44450" cy="15763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7376" name="Oval 16"/>
          <p:cNvSpPr>
            <a:spLocks noChangeArrowheads="1"/>
          </p:cNvSpPr>
          <p:nvPr/>
        </p:nvSpPr>
        <p:spPr bwMode="auto">
          <a:xfrm>
            <a:off x="4883150" y="0"/>
            <a:ext cx="3892550" cy="2486025"/>
          </a:xfrm>
          <a:prstGeom prst="ellipse">
            <a:avLst/>
          </a:prstGeom>
          <a:solidFill>
            <a:srgbClr val="FFFF99"/>
          </a:solidFill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>
                <a:latin typeface="Times New Roman" pitchFamily="18" charset="0"/>
              </a:rPr>
              <a:t>δ1 = </a:t>
            </a:r>
            <a:r>
              <a:rPr lang="fr-FR" b="0">
                <a:latin typeface="Times New Roman" pitchFamily="18" charset="0"/>
              </a:rPr>
              <a:t>degree of preferential </a:t>
            </a:r>
            <a:br>
              <a:rPr lang="fr-FR" b="0">
                <a:latin typeface="Times New Roman" pitchFamily="18" charset="0"/>
              </a:rPr>
            </a:br>
            <a:r>
              <a:rPr lang="fr-FR" b="0">
                <a:latin typeface="Times New Roman" pitchFamily="18" charset="0"/>
              </a:rPr>
              <a:t>	pairing </a:t>
            </a:r>
            <a:r>
              <a:rPr lang="fr-FR"/>
              <a:t>A &amp; B</a:t>
            </a:r>
          </a:p>
          <a:p>
            <a:r>
              <a:rPr lang="en-GB">
                <a:latin typeface="Times New Roman" pitchFamily="18" charset="0"/>
              </a:rPr>
              <a:t>δ2 = </a:t>
            </a:r>
            <a:r>
              <a:rPr lang="en-GB" b="0">
                <a:latin typeface="Times New Roman" pitchFamily="18" charset="0"/>
              </a:rPr>
              <a:t>degree of preferential </a:t>
            </a:r>
            <a:br>
              <a:rPr lang="en-GB" b="0">
                <a:latin typeface="Times New Roman" pitchFamily="18" charset="0"/>
              </a:rPr>
            </a:br>
            <a:r>
              <a:rPr lang="en-GB" b="0">
                <a:latin typeface="Times New Roman" pitchFamily="18" charset="0"/>
              </a:rPr>
              <a:t>	pairing </a:t>
            </a:r>
            <a:r>
              <a:rPr lang="en-GB"/>
              <a:t>A &amp; C</a:t>
            </a:r>
          </a:p>
          <a:p>
            <a:r>
              <a:rPr lang="en-GB">
                <a:latin typeface="Times New Roman" pitchFamily="18" charset="0"/>
              </a:rPr>
              <a:t>δ3 = </a:t>
            </a:r>
            <a:r>
              <a:rPr lang="en-GB" b="0">
                <a:latin typeface="Times New Roman" pitchFamily="18" charset="0"/>
              </a:rPr>
              <a:t>degree of preferential </a:t>
            </a:r>
            <a:br>
              <a:rPr lang="en-GB" b="0">
                <a:latin typeface="Times New Roman" pitchFamily="18" charset="0"/>
              </a:rPr>
            </a:br>
            <a:r>
              <a:rPr lang="en-GB" b="0">
                <a:latin typeface="Times New Roman" pitchFamily="18" charset="0"/>
              </a:rPr>
              <a:t>	pairing </a:t>
            </a:r>
            <a:r>
              <a:rPr lang="en-GB"/>
              <a:t>A &amp; D</a:t>
            </a:r>
          </a:p>
        </p:txBody>
      </p:sp>
      <p:sp>
        <p:nvSpPr>
          <p:cNvPr id="527377" name="Line 17"/>
          <p:cNvSpPr>
            <a:spLocks noChangeShapeType="1"/>
          </p:cNvSpPr>
          <p:nvPr/>
        </p:nvSpPr>
        <p:spPr bwMode="auto">
          <a:xfrm flipH="1" flipV="1">
            <a:off x="7608888" y="2406650"/>
            <a:ext cx="254000" cy="7270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7378" name="Oval 18"/>
          <p:cNvSpPr>
            <a:spLocks noChangeArrowheads="1"/>
          </p:cNvSpPr>
          <p:nvPr/>
        </p:nvSpPr>
        <p:spPr bwMode="auto">
          <a:xfrm>
            <a:off x="7531100" y="3098800"/>
            <a:ext cx="854075" cy="1947863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7380" name="Oval 20"/>
          <p:cNvSpPr>
            <a:spLocks noChangeArrowheads="1"/>
          </p:cNvSpPr>
          <p:nvPr/>
        </p:nvSpPr>
        <p:spPr bwMode="auto">
          <a:xfrm>
            <a:off x="1939925" y="5910263"/>
            <a:ext cx="1884363" cy="477837"/>
          </a:xfrm>
          <a:prstGeom prst="ellipse">
            <a:avLst/>
          </a:prstGeom>
          <a:solidFill>
            <a:srgbClr val="FFFF99"/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>
                <a:latin typeface="Times New Roman" pitchFamily="18" charset="0"/>
              </a:rPr>
              <a:t>0 &lt; τ &lt; 1</a:t>
            </a:r>
            <a:endParaRPr lang="en-GB" sz="2400"/>
          </a:p>
        </p:txBody>
      </p:sp>
      <p:sp>
        <p:nvSpPr>
          <p:cNvPr id="527381" name="Line 21"/>
          <p:cNvSpPr>
            <a:spLocks noChangeShapeType="1"/>
          </p:cNvSpPr>
          <p:nvPr/>
        </p:nvSpPr>
        <p:spPr bwMode="auto">
          <a:xfrm flipH="1">
            <a:off x="3086100" y="4437063"/>
            <a:ext cx="284163" cy="14843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16663" y="5654677"/>
            <a:ext cx="2827337" cy="1203323"/>
          </a:xfrm>
          <a:prstGeom prst="ellipse">
            <a:avLst/>
          </a:prstGeom>
          <a:solidFill>
            <a:srgbClr val="FFFF99"/>
          </a:solidFill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 dirty="0">
                <a:latin typeface="Times New Roman" pitchFamily="18" charset="0"/>
              </a:rPr>
              <a:t>δ1 + </a:t>
            </a:r>
            <a:r>
              <a:rPr lang="en-GB" sz="2400" dirty="0">
                <a:latin typeface="Times New Roman" pitchFamily="18" charset="0"/>
              </a:rPr>
              <a:t>δ2 + δ3 = </a:t>
            </a:r>
            <a:r>
              <a:rPr lang="en-GB" sz="2400" dirty="0" smtClean="0">
                <a:latin typeface="Times New Roman" pitchFamily="18" charset="0"/>
              </a:rPr>
              <a:t>1</a:t>
            </a:r>
          </a:p>
          <a:p>
            <a:pPr algn="ctr"/>
            <a:r>
              <a:rPr lang="fr-FR" sz="2400" dirty="0" smtClean="0">
                <a:latin typeface="Times New Roman" pitchFamily="18" charset="0"/>
              </a:rPr>
              <a:t>δ1*</a:t>
            </a:r>
            <a:r>
              <a:rPr lang="en-GB" sz="2400" dirty="0" smtClean="0">
                <a:latin typeface="Times New Roman" pitchFamily="18" charset="0"/>
              </a:rPr>
              <a:t>δ2*δ3 </a:t>
            </a:r>
            <a:r>
              <a:rPr lang="en-GB" sz="2400" dirty="0">
                <a:latin typeface="Times New Roman" pitchFamily="18" charset="0"/>
              </a:rPr>
              <a:t>= </a:t>
            </a:r>
            <a:r>
              <a:rPr lang="en-GB" sz="2400" dirty="0" smtClean="0">
                <a:latin typeface="Times New Roman" pitchFamily="18" charset="0"/>
              </a:rPr>
              <a:t>0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7862887" y="5022850"/>
            <a:ext cx="44448" cy="6314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27275" y="6550318"/>
            <a:ext cx="2133600" cy="365125"/>
          </a:xfrm>
        </p:spPr>
        <p:txBody>
          <a:bodyPr/>
          <a:lstStyle/>
          <a:p>
            <a:fld id="{B3BC2153-CE4E-4002-8514-E32FB186EA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73" grpId="0" animBg="1"/>
      <p:bldP spid="527374" grpId="0" animBg="1"/>
      <p:bldP spid="527375" grpId="0" animBg="1"/>
      <p:bldP spid="527376" grpId="0" animBg="1"/>
      <p:bldP spid="527377" grpId="0" animBg="1"/>
      <p:bldP spid="527378" grpId="0" animBg="1"/>
      <p:bldP spid="527380" grpId="0" animBg="1"/>
      <p:bldP spid="527381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63" name="Rectangle 39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61831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1832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1850" name="Text Box 26"/>
          <p:cNvSpPr txBox="1">
            <a:spLocks noChangeArrowheads="1"/>
          </p:cNvSpPr>
          <p:nvPr/>
        </p:nvSpPr>
        <p:spPr bwMode="auto">
          <a:xfrm>
            <a:off x="492125" y="121761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Nonlinear model</a:t>
            </a:r>
          </a:p>
        </p:txBody>
      </p:sp>
      <p:sp>
        <p:nvSpPr>
          <p:cNvPr id="461854" name="Rectangle 30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461865" name="Group 41"/>
          <p:cNvGrpSpPr>
            <a:grpSpLocks/>
          </p:cNvGrpSpPr>
          <p:nvPr/>
        </p:nvGrpSpPr>
        <p:grpSpPr bwMode="auto">
          <a:xfrm>
            <a:off x="4032250" y="1803400"/>
            <a:ext cx="4711700" cy="2686050"/>
            <a:chOff x="505" y="1253"/>
            <a:chExt cx="4880" cy="2592"/>
          </a:xfrm>
        </p:grpSpPr>
        <p:sp>
          <p:nvSpPr>
            <p:cNvPr id="461866" name="Text Box 42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5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/>
            </a:p>
            <a:p>
              <a:endParaRPr lang="fr-FR" sz="2400"/>
            </a:p>
            <a:p>
              <a:endParaRPr lang="fr-FR" sz="2400"/>
            </a:p>
            <a:p>
              <a:pPr algn="ctr"/>
              <a:endParaRPr lang="fr-FR" sz="2400"/>
            </a:p>
            <a:p>
              <a:r>
                <a:rPr lang="fr-FR" sz="2400" b="0">
                  <a:latin typeface="Times New Roman" pitchFamily="18" charset="0"/>
                </a:rPr>
                <a:t>	</a:t>
              </a:r>
            </a:p>
            <a:p>
              <a:endParaRPr lang="fr-FR" sz="2400" b="0">
                <a:latin typeface="Times New Roman" pitchFamily="18" charset="0"/>
              </a:endParaRPr>
            </a:p>
            <a:p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61867" name="Object 43"/>
            <p:cNvGraphicFramePr>
              <a:graphicFrameLocks noChangeAspect="1"/>
            </p:cNvGraphicFramePr>
            <p:nvPr/>
          </p:nvGraphicFramePr>
          <p:xfrm>
            <a:off x="725" y="1636"/>
            <a:ext cx="4473" cy="1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Equation" r:id="rId4" imgW="3111500" imgH="1384300" progId="Equation.3">
                    <p:embed/>
                  </p:oleObj>
                </mc:Choice>
                <mc:Fallback>
                  <p:oleObj name="Equation" r:id="rId4" imgW="3111500" imgH="13843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" y="1636"/>
                          <a:ext cx="4473" cy="18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304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AB</a:t>
            </a:r>
            <a:r>
              <a:rPr lang="en-US">
                <a:solidFill>
                  <a:srgbClr val="00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9542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dirty="0">
                <a:latin typeface="Times New Roman" pitchFamily="18" charset="0"/>
              </a:rPr>
              <a:t>τ</a:t>
            </a:r>
            <a:r>
              <a:rPr lang="fr-FR" dirty="0"/>
              <a:t> = 0, </a:t>
            </a:r>
            <a:r>
              <a:rPr lang="fr-FR" sz="2000" dirty="0">
                <a:latin typeface="Times New Roman" pitchFamily="18" charset="0"/>
              </a:rPr>
              <a:t>δ</a:t>
            </a:r>
            <a:r>
              <a:rPr lang="fr-FR" dirty="0">
                <a:latin typeface="Times New Roman" pitchFamily="18" charset="0"/>
              </a:rPr>
              <a:t>1</a:t>
            </a:r>
            <a:r>
              <a:rPr lang="fr-FR" dirty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dirty="0"/>
              <a:t>(</a:t>
            </a:r>
            <a:r>
              <a:rPr lang="fr-FR" sz="1200" dirty="0" err="1"/>
              <a:t>disomic</a:t>
            </a:r>
            <a:r>
              <a:rPr lang="fr-FR" sz="1200" dirty="0"/>
              <a:t> </a:t>
            </a:r>
            <a:r>
              <a:rPr lang="fr-FR" sz="1200" dirty="0" err="1"/>
              <a:t>inheritance</a:t>
            </a:r>
            <a:r>
              <a:rPr lang="fr-FR" sz="1200" dirty="0"/>
              <a:t>, </a:t>
            </a:r>
            <a:br>
              <a:rPr lang="fr-FR" sz="1200" dirty="0"/>
            </a:br>
            <a:r>
              <a:rPr lang="fr-FR" sz="1200" dirty="0">
                <a:solidFill>
                  <a:srgbClr val="FF0000"/>
                </a:solidFill>
              </a:rPr>
              <a:t>A</a:t>
            </a:r>
            <a:r>
              <a:rPr lang="fr-FR" sz="1200" dirty="0"/>
              <a:t>-</a:t>
            </a:r>
            <a:r>
              <a:rPr lang="fr-FR" sz="1200" dirty="0">
                <a:solidFill>
                  <a:srgbClr val="FF0000"/>
                </a:solidFill>
              </a:rPr>
              <a:t>B</a:t>
            </a:r>
            <a:r>
              <a:rPr lang="fr-FR" sz="1200" dirty="0"/>
              <a:t> </a:t>
            </a:r>
            <a:r>
              <a:rPr lang="fr-FR" sz="1200" dirty="0" err="1"/>
              <a:t>pairing</a:t>
            </a:r>
            <a:r>
              <a:rPr lang="fr-FR" sz="1200" dirty="0"/>
              <a:t> </a:t>
            </a:r>
            <a:r>
              <a:rPr lang="fr-FR" sz="1200" dirty="0" err="1"/>
              <a:t>preference</a:t>
            </a:r>
            <a:r>
              <a:rPr lang="fr-FR" sz="12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97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171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tabLst>
                <a:tab pos="5029200" algn="l"/>
              </a:tabLst>
            </a:pPr>
            <a:r>
              <a:rPr lang="en-GB" dirty="0" smtClean="0"/>
              <a:t>Inheritance in </a:t>
            </a:r>
            <a:r>
              <a:rPr lang="en-GB" dirty="0" err="1" smtClean="0"/>
              <a:t>tetraploids</a:t>
            </a:r>
            <a:endParaRPr lang="en-GB" sz="3200" b="1" dirty="0"/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17132" name="Rectangle 12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517133" name="Group 13"/>
          <p:cNvGrpSpPr>
            <a:grpSpLocks/>
          </p:cNvGrpSpPr>
          <p:nvPr/>
        </p:nvGrpSpPr>
        <p:grpSpPr bwMode="auto">
          <a:xfrm>
            <a:off x="4032250" y="1803400"/>
            <a:ext cx="4711700" cy="2686050"/>
            <a:chOff x="505" y="1253"/>
            <a:chExt cx="4880" cy="2592"/>
          </a:xfrm>
        </p:grpSpPr>
        <p:sp>
          <p:nvSpPr>
            <p:cNvPr id="517134" name="Text Box 14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5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/>
            </a:p>
            <a:p>
              <a:endParaRPr lang="fr-FR" sz="2400"/>
            </a:p>
            <a:p>
              <a:endParaRPr lang="fr-FR" sz="2400"/>
            </a:p>
            <a:p>
              <a:pPr algn="ctr"/>
              <a:endParaRPr lang="fr-FR" sz="2400"/>
            </a:p>
            <a:p>
              <a:r>
                <a:rPr lang="fr-FR" sz="2400" b="0">
                  <a:latin typeface="Times New Roman" pitchFamily="18" charset="0"/>
                </a:rPr>
                <a:t>	</a:t>
              </a:r>
            </a:p>
            <a:p>
              <a:endParaRPr lang="fr-FR" sz="2400" b="0">
                <a:latin typeface="Times New Roman" pitchFamily="18" charset="0"/>
              </a:endParaRPr>
            </a:p>
            <a:p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7135" name="Object 15"/>
            <p:cNvGraphicFramePr>
              <a:graphicFrameLocks noChangeAspect="1"/>
            </p:cNvGraphicFramePr>
            <p:nvPr/>
          </p:nvGraphicFramePr>
          <p:xfrm>
            <a:off x="725" y="1605"/>
            <a:ext cx="4473" cy="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0" name="Equation" r:id="rId4" imgW="3009900" imgH="1384300" progId="Equation.3">
                    <p:embed/>
                  </p:oleObj>
                </mc:Choice>
                <mc:Fallback>
                  <p:oleObj name="Equation" r:id="rId4" imgW="3009900" imgH="13843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" y="1605"/>
                          <a:ext cx="4473" cy="1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7136" name="Rectangle 16"/>
          <p:cNvSpPr>
            <a:spLocks noChangeArrowheads="1"/>
          </p:cNvSpPr>
          <p:nvPr/>
        </p:nvSpPr>
        <p:spPr bwMode="auto">
          <a:xfrm>
            <a:off x="19304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AB</a:t>
            </a:r>
            <a:r>
              <a:rPr lang="en-US">
                <a:solidFill>
                  <a:srgbClr val="00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19542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dirty="0">
                <a:latin typeface="Times New Roman" pitchFamily="18" charset="0"/>
              </a:rPr>
              <a:t>τ</a:t>
            </a:r>
            <a:r>
              <a:rPr lang="fr-FR" dirty="0"/>
              <a:t> = 0, </a:t>
            </a:r>
            <a:r>
              <a:rPr lang="fr-FR" sz="2000" dirty="0">
                <a:latin typeface="Times New Roman" pitchFamily="18" charset="0"/>
              </a:rPr>
              <a:t>δ</a:t>
            </a:r>
            <a:r>
              <a:rPr lang="fr-FR" dirty="0">
                <a:latin typeface="Times New Roman" pitchFamily="18" charset="0"/>
              </a:rPr>
              <a:t>1</a:t>
            </a:r>
            <a:r>
              <a:rPr lang="fr-FR" dirty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dirty="0"/>
              <a:t>(</a:t>
            </a:r>
            <a:r>
              <a:rPr lang="fr-FR" sz="1200" dirty="0" err="1"/>
              <a:t>disomic</a:t>
            </a:r>
            <a:r>
              <a:rPr lang="fr-FR" sz="1200" dirty="0"/>
              <a:t> </a:t>
            </a:r>
            <a:r>
              <a:rPr lang="fr-FR" sz="1200" dirty="0" err="1"/>
              <a:t>inheritance</a:t>
            </a:r>
            <a:r>
              <a:rPr lang="fr-FR" sz="1200" dirty="0"/>
              <a:t>, </a:t>
            </a:r>
            <a:br>
              <a:rPr lang="fr-FR" sz="1200" dirty="0"/>
            </a:br>
            <a:r>
              <a:rPr lang="fr-FR" sz="1200" dirty="0">
                <a:solidFill>
                  <a:srgbClr val="FF0000"/>
                </a:solidFill>
              </a:rPr>
              <a:t>A</a:t>
            </a:r>
            <a:r>
              <a:rPr lang="fr-FR" sz="1200" dirty="0"/>
              <a:t>-</a:t>
            </a:r>
            <a:r>
              <a:rPr lang="fr-FR" sz="1200" dirty="0">
                <a:solidFill>
                  <a:srgbClr val="FF0000"/>
                </a:solidFill>
              </a:rPr>
              <a:t>B</a:t>
            </a:r>
            <a:r>
              <a:rPr lang="fr-FR" sz="1200" dirty="0"/>
              <a:t> </a:t>
            </a:r>
            <a:r>
              <a:rPr lang="fr-FR" sz="1200" dirty="0" err="1"/>
              <a:t>pairing</a:t>
            </a:r>
            <a:r>
              <a:rPr lang="fr-FR" sz="1200" dirty="0"/>
              <a:t> </a:t>
            </a:r>
            <a:r>
              <a:rPr lang="fr-FR" sz="1200" dirty="0" err="1"/>
              <a:t>preference</a:t>
            </a:r>
            <a:r>
              <a:rPr lang="fr-FR" sz="1200" dirty="0"/>
              <a:t>)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92125" y="121761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969696"/>
                </a:solidFill>
              </a:rPr>
              <a:t>Nonlinear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64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265113" y="1739900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1507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tabLst>
                <a:tab pos="5029200" algn="l"/>
              </a:tabLst>
            </a:pPr>
            <a:r>
              <a:rPr lang="en-GB" dirty="0" smtClean="0"/>
              <a:t>Inheritance in </a:t>
            </a:r>
            <a:r>
              <a:rPr lang="en-GB" dirty="0" err="1" smtClean="0"/>
              <a:t>tetraploids</a:t>
            </a:r>
            <a:endParaRPr lang="en-GB" sz="3200" b="1" dirty="0"/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515086" name="Group 14"/>
          <p:cNvGrpSpPr>
            <a:grpSpLocks/>
          </p:cNvGrpSpPr>
          <p:nvPr/>
        </p:nvGrpSpPr>
        <p:grpSpPr bwMode="auto">
          <a:xfrm>
            <a:off x="4032250" y="1803400"/>
            <a:ext cx="4711700" cy="2686050"/>
            <a:chOff x="505" y="1253"/>
            <a:chExt cx="4880" cy="2592"/>
          </a:xfrm>
        </p:grpSpPr>
        <p:sp>
          <p:nvSpPr>
            <p:cNvPr id="515087" name="Text Box 15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5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/>
            </a:p>
            <a:p>
              <a:endParaRPr lang="fr-FR" sz="2400"/>
            </a:p>
            <a:p>
              <a:endParaRPr lang="fr-FR" sz="2400"/>
            </a:p>
            <a:p>
              <a:pPr algn="ctr"/>
              <a:endParaRPr lang="fr-FR" sz="2400"/>
            </a:p>
            <a:p>
              <a:r>
                <a:rPr lang="fr-FR" sz="2400" b="0">
                  <a:latin typeface="Times New Roman" pitchFamily="18" charset="0"/>
                </a:rPr>
                <a:t>	</a:t>
              </a:r>
            </a:p>
            <a:p>
              <a:endParaRPr lang="fr-FR" sz="2400" b="0">
                <a:latin typeface="Times New Roman" pitchFamily="18" charset="0"/>
              </a:endParaRPr>
            </a:p>
            <a:p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5088" name="Object 16"/>
            <p:cNvGraphicFramePr>
              <a:graphicFrameLocks noChangeAspect="1"/>
            </p:cNvGraphicFramePr>
            <p:nvPr/>
          </p:nvGraphicFramePr>
          <p:xfrm>
            <a:off x="725" y="1605"/>
            <a:ext cx="4473" cy="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3" name="Equation" r:id="rId4" imgW="3009900" imgH="1384300" progId="Equation.3">
                    <p:embed/>
                  </p:oleObj>
                </mc:Choice>
                <mc:Fallback>
                  <p:oleObj name="Equation" r:id="rId4" imgW="3009900" imgH="13843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" y="1605"/>
                          <a:ext cx="4473" cy="1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5089" name="Group 17"/>
          <p:cNvGrpSpPr>
            <a:grpSpLocks/>
          </p:cNvGrpSpPr>
          <p:nvPr/>
        </p:nvGrpSpPr>
        <p:grpSpPr bwMode="auto">
          <a:xfrm>
            <a:off x="5114925" y="2178050"/>
            <a:ext cx="622300" cy="1922463"/>
            <a:chOff x="1804" y="1899"/>
            <a:chExt cx="1466" cy="1049"/>
          </a:xfrm>
        </p:grpSpPr>
        <p:sp>
          <p:nvSpPr>
            <p:cNvPr id="515090" name="Line 18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091" name="Line 19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5092" name="Group 20"/>
          <p:cNvGrpSpPr>
            <a:grpSpLocks/>
          </p:cNvGrpSpPr>
          <p:nvPr/>
        </p:nvGrpSpPr>
        <p:grpSpPr bwMode="auto">
          <a:xfrm>
            <a:off x="7351713" y="2178050"/>
            <a:ext cx="622300" cy="1922463"/>
            <a:chOff x="1804" y="1899"/>
            <a:chExt cx="1466" cy="1049"/>
          </a:xfrm>
        </p:grpSpPr>
        <p:sp>
          <p:nvSpPr>
            <p:cNvPr id="515093" name="Line 21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5094" name="Line 22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5095" name="Rectangle 23"/>
          <p:cNvSpPr>
            <a:spLocks noChangeArrowheads="1"/>
          </p:cNvSpPr>
          <p:nvPr/>
        </p:nvSpPr>
        <p:spPr bwMode="auto">
          <a:xfrm>
            <a:off x="19304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AB</a:t>
            </a:r>
            <a:r>
              <a:rPr lang="en-US">
                <a:solidFill>
                  <a:srgbClr val="00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515096" name="Rectangle 24"/>
          <p:cNvSpPr>
            <a:spLocks noChangeArrowheads="1"/>
          </p:cNvSpPr>
          <p:nvPr/>
        </p:nvSpPr>
        <p:spPr bwMode="auto">
          <a:xfrm>
            <a:off x="19542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0, </a:t>
            </a:r>
            <a:r>
              <a:rPr lang="fr-FR" sz="2000">
                <a:latin typeface="Times New Roman" pitchFamily="18" charset="0"/>
              </a:rPr>
              <a:t>δ</a:t>
            </a:r>
            <a:r>
              <a:rPr lang="fr-FR">
                <a:latin typeface="Times New Roman" pitchFamily="18" charset="0"/>
              </a:rPr>
              <a:t>1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/>
              <a:t>(disomic inheritance, </a:t>
            </a:r>
            <a:br>
              <a:rPr lang="fr-FR" sz="1200"/>
            </a:br>
            <a:r>
              <a:rPr lang="fr-FR" sz="1200">
                <a:solidFill>
                  <a:srgbClr val="FF0000"/>
                </a:solidFill>
              </a:rPr>
              <a:t>A</a:t>
            </a:r>
            <a:r>
              <a:rPr lang="fr-FR" sz="1200"/>
              <a:t>-</a:t>
            </a:r>
            <a:r>
              <a:rPr lang="fr-FR" sz="1200">
                <a:solidFill>
                  <a:srgbClr val="FF0000"/>
                </a:solidFill>
              </a:rPr>
              <a:t>B</a:t>
            </a:r>
            <a:r>
              <a:rPr lang="fr-FR" sz="1200"/>
              <a:t> pairing preference)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492125" y="121761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969696"/>
                </a:solidFill>
              </a:rPr>
              <a:t>Nonlinear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20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19177" name="Rectangle 9"/>
          <p:cNvSpPr>
            <a:spLocks noChangeArrowheads="1"/>
          </p:cNvSpPr>
          <p:nvPr/>
        </p:nvSpPr>
        <p:spPr bwMode="auto">
          <a:xfrm>
            <a:off x="19304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AB</a:t>
            </a:r>
            <a:r>
              <a:rPr lang="en-US">
                <a:solidFill>
                  <a:srgbClr val="00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19542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0, </a:t>
            </a:r>
            <a:r>
              <a:rPr lang="fr-FR" sz="2000">
                <a:latin typeface="Times New Roman" pitchFamily="18" charset="0"/>
              </a:rPr>
              <a:t>δ</a:t>
            </a:r>
            <a:r>
              <a:rPr lang="fr-FR">
                <a:latin typeface="Times New Roman" pitchFamily="18" charset="0"/>
              </a:rPr>
              <a:t>1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/>
              <a:t>(disomic inheritance, </a:t>
            </a:r>
            <a:br>
              <a:rPr lang="fr-FR" sz="1200"/>
            </a:br>
            <a:r>
              <a:rPr lang="fr-FR" sz="1200">
                <a:solidFill>
                  <a:srgbClr val="FF0000"/>
                </a:solidFill>
              </a:rPr>
              <a:t>A</a:t>
            </a:r>
            <a:r>
              <a:rPr lang="fr-FR" sz="1200"/>
              <a:t>-</a:t>
            </a:r>
            <a:r>
              <a:rPr lang="fr-FR" sz="1200">
                <a:solidFill>
                  <a:srgbClr val="FF0000"/>
                </a:solidFill>
              </a:rPr>
              <a:t>B</a:t>
            </a:r>
            <a:r>
              <a:rPr lang="fr-FR" sz="1200"/>
              <a:t> pairing preference)</a:t>
            </a:r>
          </a:p>
        </p:txBody>
      </p:sp>
      <p:grpSp>
        <p:nvGrpSpPr>
          <p:cNvPr id="519181" name="Group 13"/>
          <p:cNvGrpSpPr>
            <a:grpSpLocks/>
          </p:cNvGrpSpPr>
          <p:nvPr/>
        </p:nvGrpSpPr>
        <p:grpSpPr bwMode="auto">
          <a:xfrm>
            <a:off x="4089400" y="1603375"/>
            <a:ext cx="4711700" cy="2686050"/>
            <a:chOff x="505" y="1253"/>
            <a:chExt cx="4880" cy="2592"/>
          </a:xfrm>
        </p:grpSpPr>
        <p:sp>
          <p:nvSpPr>
            <p:cNvPr id="519182" name="Text Box 14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5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/>
            </a:p>
            <a:p>
              <a:endParaRPr lang="fr-FR" sz="2400"/>
            </a:p>
            <a:p>
              <a:endParaRPr lang="fr-FR" sz="2400"/>
            </a:p>
            <a:p>
              <a:pPr algn="ctr"/>
              <a:endParaRPr lang="fr-FR" sz="2400"/>
            </a:p>
            <a:p>
              <a:r>
                <a:rPr lang="fr-FR" sz="2400" b="0">
                  <a:latin typeface="Times New Roman" pitchFamily="18" charset="0"/>
                </a:rPr>
                <a:t>	</a:t>
              </a:r>
            </a:p>
            <a:p>
              <a:endParaRPr lang="fr-FR" sz="2400" b="0">
                <a:latin typeface="Times New Roman" pitchFamily="18" charset="0"/>
              </a:endParaRPr>
            </a:p>
            <a:p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9183" name="Object 15"/>
            <p:cNvGraphicFramePr>
              <a:graphicFrameLocks noChangeAspect="1"/>
            </p:cNvGraphicFramePr>
            <p:nvPr/>
          </p:nvGraphicFramePr>
          <p:xfrm>
            <a:off x="725" y="1605"/>
            <a:ext cx="4473" cy="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Equation" r:id="rId4" imgW="3009900" imgH="1384300" progId="Equation.3">
                    <p:embed/>
                  </p:oleObj>
                </mc:Choice>
                <mc:Fallback>
                  <p:oleObj name="Equation" r:id="rId4" imgW="3009900" imgH="13843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" y="1605"/>
                          <a:ext cx="4473" cy="1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9184" name="Group 16"/>
          <p:cNvGrpSpPr>
            <a:grpSpLocks/>
          </p:cNvGrpSpPr>
          <p:nvPr/>
        </p:nvGrpSpPr>
        <p:grpSpPr bwMode="auto">
          <a:xfrm>
            <a:off x="5157788" y="1992313"/>
            <a:ext cx="622300" cy="1922462"/>
            <a:chOff x="1804" y="1899"/>
            <a:chExt cx="1466" cy="1049"/>
          </a:xfrm>
        </p:grpSpPr>
        <p:sp>
          <p:nvSpPr>
            <p:cNvPr id="519185" name="Line 17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186" name="Line 18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9187" name="Group 19"/>
          <p:cNvGrpSpPr>
            <a:grpSpLocks/>
          </p:cNvGrpSpPr>
          <p:nvPr/>
        </p:nvGrpSpPr>
        <p:grpSpPr bwMode="auto">
          <a:xfrm>
            <a:off x="7394575" y="1992313"/>
            <a:ext cx="622300" cy="1922462"/>
            <a:chOff x="1804" y="1899"/>
            <a:chExt cx="1466" cy="1049"/>
          </a:xfrm>
        </p:grpSpPr>
        <p:sp>
          <p:nvSpPr>
            <p:cNvPr id="519188" name="Line 20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9189" name="Line 21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9192" name="Text Box 24"/>
          <p:cNvSpPr txBox="1">
            <a:spLocks noChangeArrowheads="1"/>
          </p:cNvSpPr>
          <p:nvPr/>
        </p:nvSpPr>
        <p:spPr bwMode="auto">
          <a:xfrm>
            <a:off x="2219325" y="4078288"/>
            <a:ext cx="25542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err="1">
                <a:latin typeface="Courier New" pitchFamily="49" charset="0"/>
              </a:rPr>
              <a:t>exp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  </a:t>
            </a:r>
            <a:r>
              <a:rPr lang="en-US" sz="1600" dirty="0">
                <a:latin typeface="Courier New" pitchFamily="49" charset="0"/>
              </a:rPr>
              <a:t>0</a:t>
            </a:r>
          </a:p>
          <a:p>
            <a:r>
              <a:rPr lang="en-US" sz="1600" dirty="0" err="1">
                <a:latin typeface="Courier New" pitchFamily="49" charset="0"/>
              </a:rPr>
              <a:t>exp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</a:rPr>
              <a:t>1/4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exp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 smtClean="0">
                <a:latin typeface="Courier New" pitchFamily="49" charset="0"/>
              </a:rPr>
              <a:t>= </a:t>
            </a:r>
            <a:r>
              <a:rPr lang="en-US" sz="1600" dirty="0" smtClean="0">
                <a:latin typeface="Courier New" pitchFamily="49" charset="0"/>
              </a:rPr>
              <a:t>1/4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exp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 0</a:t>
            </a:r>
          </a:p>
          <a:p>
            <a:r>
              <a:rPr lang="en-US" sz="1600" dirty="0" err="1">
                <a:latin typeface="Courier New" pitchFamily="49" charset="0"/>
              </a:rPr>
              <a:t>exp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 smtClean="0">
                <a:latin typeface="Courier New" pitchFamily="49" charset="0"/>
              </a:rPr>
              <a:t>= </a:t>
            </a:r>
            <a:r>
              <a:rPr lang="en-US" sz="1600" dirty="0" smtClean="0">
                <a:latin typeface="Courier New" pitchFamily="49" charset="0"/>
              </a:rPr>
              <a:t>1/4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exp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</a:rPr>
              <a:t>1/4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9200" name="Text Box 32"/>
          <p:cNvSpPr txBox="1">
            <a:spLocks noChangeArrowheads="1"/>
          </p:cNvSpPr>
          <p:nvPr/>
        </p:nvSpPr>
        <p:spPr bwMode="auto">
          <a:xfrm>
            <a:off x="492125" y="121761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969696"/>
                </a:solidFill>
              </a:rPr>
              <a:t>Nonlinear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31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567303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7305" name="Rectangle 9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567307" name="Rectangle 11"/>
          <p:cNvSpPr>
            <a:spLocks noChangeArrowheads="1"/>
          </p:cNvSpPr>
          <p:nvPr/>
        </p:nvSpPr>
        <p:spPr bwMode="auto">
          <a:xfrm>
            <a:off x="6561138" y="2716213"/>
            <a:ext cx="2617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1</a:t>
            </a:r>
            <a:endParaRPr lang="fr-FR" sz="1400">
              <a:latin typeface="Times New Roman" pitchFamily="18" charset="0"/>
            </a:endParaRPr>
          </a:p>
        </p:txBody>
      </p:sp>
      <p:sp>
        <p:nvSpPr>
          <p:cNvPr id="567308" name="Rectangle 12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567309" name="Group 13"/>
          <p:cNvGrpSpPr>
            <a:grpSpLocks/>
          </p:cNvGrpSpPr>
          <p:nvPr/>
        </p:nvGrpSpPr>
        <p:grpSpPr bwMode="auto">
          <a:xfrm>
            <a:off x="2063750" y="2085975"/>
            <a:ext cx="4711700" cy="2686050"/>
            <a:chOff x="505" y="1253"/>
            <a:chExt cx="4880" cy="2592"/>
          </a:xfrm>
        </p:grpSpPr>
        <p:sp>
          <p:nvSpPr>
            <p:cNvPr id="567310" name="Text Box 14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5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/>
            </a:p>
            <a:p>
              <a:endParaRPr lang="fr-FR" sz="2400"/>
            </a:p>
            <a:p>
              <a:endParaRPr lang="fr-FR" sz="2400"/>
            </a:p>
            <a:p>
              <a:pPr algn="ctr"/>
              <a:endParaRPr lang="fr-FR" sz="2400"/>
            </a:p>
            <a:p>
              <a:r>
                <a:rPr lang="fr-FR" sz="2400" b="0">
                  <a:latin typeface="Times New Roman" pitchFamily="18" charset="0"/>
                </a:rPr>
                <a:t>	</a:t>
              </a:r>
            </a:p>
            <a:p>
              <a:endParaRPr lang="fr-FR" sz="2400" b="0">
                <a:latin typeface="Times New Roman" pitchFamily="18" charset="0"/>
              </a:endParaRPr>
            </a:p>
            <a:p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67311" name="Object 15"/>
            <p:cNvGraphicFramePr>
              <a:graphicFrameLocks noChangeAspect="1"/>
            </p:cNvGraphicFramePr>
            <p:nvPr/>
          </p:nvGraphicFramePr>
          <p:xfrm>
            <a:off x="752" y="1633"/>
            <a:ext cx="4418" cy="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1" name="Equation" r:id="rId4" imgW="3035300" imgH="1371600" progId="Equation.3">
                    <p:embed/>
                  </p:oleObj>
                </mc:Choice>
                <mc:Fallback>
                  <p:oleObj name="Equation" r:id="rId4" imgW="3035300" imgH="13716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1633"/>
                          <a:ext cx="4418" cy="1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92125" y="121761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969696"/>
                </a:solidFill>
              </a:rPr>
              <a:t>Nonlinear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882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/>
              <a:t>Autotetraploid</a:t>
            </a:r>
            <a:endParaRPr lang="en-US" dirty="0"/>
          </a:p>
          <a:p>
            <a:pPr algn="ctr"/>
            <a:r>
              <a:rPr lang="en-US" dirty="0"/>
              <a:t>model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ABCD</a:t>
            </a:r>
            <a:r>
              <a:rPr lang="en-US" dirty="0"/>
              <a:t>)</a:t>
            </a:r>
            <a:endParaRPr lang="en-US" sz="1600" dirty="0"/>
          </a:p>
        </p:txBody>
      </p:sp>
      <p:sp>
        <p:nvSpPr>
          <p:cNvPr id="487438" name="Rectangle 14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/>
              <a:t>(tetrasomic inheritance)</a:t>
            </a:r>
            <a:endParaRPr lang="fr-FR" sz="1400">
              <a:latin typeface="Times New Roman" pitchFamily="18" charset="0"/>
            </a:endParaRPr>
          </a:p>
        </p:txBody>
      </p:sp>
      <p:sp>
        <p:nvSpPr>
          <p:cNvPr id="487445" name="Rectangle 21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487457" name="Group 33"/>
          <p:cNvGrpSpPr>
            <a:grpSpLocks/>
          </p:cNvGrpSpPr>
          <p:nvPr/>
        </p:nvGrpSpPr>
        <p:grpSpPr bwMode="auto">
          <a:xfrm>
            <a:off x="2063750" y="2085975"/>
            <a:ext cx="4711700" cy="2686050"/>
            <a:chOff x="505" y="1253"/>
            <a:chExt cx="4880" cy="2592"/>
          </a:xfrm>
        </p:grpSpPr>
        <p:sp>
          <p:nvSpPr>
            <p:cNvPr id="487458" name="Text Box 34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5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/>
            </a:p>
            <a:p>
              <a:endParaRPr lang="fr-FR" sz="2400"/>
            </a:p>
            <a:p>
              <a:endParaRPr lang="fr-FR" sz="2400"/>
            </a:p>
            <a:p>
              <a:pPr algn="ctr"/>
              <a:endParaRPr lang="fr-FR" sz="2400"/>
            </a:p>
            <a:p>
              <a:r>
                <a:rPr lang="fr-FR" sz="2400" b="0">
                  <a:latin typeface="Times New Roman" pitchFamily="18" charset="0"/>
                </a:rPr>
                <a:t>	</a:t>
              </a:r>
            </a:p>
            <a:p>
              <a:endParaRPr lang="fr-FR" sz="2400" b="0">
                <a:latin typeface="Times New Roman" pitchFamily="18" charset="0"/>
              </a:endParaRPr>
            </a:p>
            <a:p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87459" name="Object 35"/>
            <p:cNvGraphicFramePr>
              <a:graphicFrameLocks noChangeAspect="1"/>
            </p:cNvGraphicFramePr>
            <p:nvPr/>
          </p:nvGraphicFramePr>
          <p:xfrm>
            <a:off x="743" y="1605"/>
            <a:ext cx="4435" cy="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5" name="Equation" r:id="rId4" imgW="2984500" imgH="1384300" progId="Equation.3">
                    <p:embed/>
                  </p:oleObj>
                </mc:Choice>
                <mc:Fallback>
                  <p:oleObj name="Equation" r:id="rId4" imgW="2984500" imgH="13843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" y="1605"/>
                          <a:ext cx="4435" cy="1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7461" name="Text Box 37"/>
          <p:cNvSpPr txBox="1">
            <a:spLocks noChangeArrowheads="1"/>
          </p:cNvSpPr>
          <p:nvPr/>
        </p:nvSpPr>
        <p:spPr bwMode="auto">
          <a:xfrm>
            <a:off x="492125" y="121761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969696"/>
                </a:solidFill>
              </a:rPr>
              <a:t>Nonlinear model</a:t>
            </a: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4102100" y="2420938"/>
            <a:ext cx="2336800" cy="1922462"/>
            <a:chOff x="1804" y="1899"/>
            <a:chExt cx="1466" cy="1049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049294" y="3536950"/>
            <a:ext cx="22733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dirty="0">
                <a:latin typeface="Courier New" pitchFamily="49" charset="0"/>
              </a:rPr>
              <a:t>)	=</a:t>
            </a:r>
            <a:r>
              <a:rPr lang="en-US" dirty="0">
                <a:solidFill>
                  <a:srgbClr val="5F5F5F"/>
                </a:solidFill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1/6</a:t>
            </a:r>
            <a:endParaRPr lang="en-US" sz="1400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AC</a:t>
            </a:r>
            <a:r>
              <a:rPr lang="en-US" dirty="0">
                <a:latin typeface="Courier New" pitchFamily="49" charset="0"/>
              </a:rPr>
              <a:t>)	= </a:t>
            </a:r>
            <a:r>
              <a:rPr lang="en-US" dirty="0" smtClean="0">
                <a:latin typeface="Courier New" pitchFamily="49" charset="0"/>
              </a:rPr>
              <a:t>1/6</a:t>
            </a:r>
            <a:endParaRPr lang="en-US" sz="1400" dirty="0" smtClean="0">
              <a:latin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</a:rPr>
              <a:t>p(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AD</a:t>
            </a:r>
            <a:r>
              <a:rPr lang="en-US" dirty="0" smtClean="0">
                <a:latin typeface="Courier New" pitchFamily="49" charset="0"/>
              </a:rPr>
              <a:t>)	</a:t>
            </a:r>
            <a:r>
              <a:rPr lang="en-US" dirty="0">
                <a:latin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</a:rPr>
              <a:t>1/6</a:t>
            </a:r>
            <a:endParaRPr lang="en-US" sz="1400" dirty="0" smtClean="0">
              <a:latin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</a:rPr>
              <a:t>p(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CD</a:t>
            </a:r>
            <a:r>
              <a:rPr lang="en-US" dirty="0">
                <a:latin typeface="Courier New" pitchFamily="49" charset="0"/>
              </a:rPr>
              <a:t>)	= </a:t>
            </a:r>
            <a:r>
              <a:rPr lang="en-US" dirty="0" smtClean="0">
                <a:latin typeface="Courier New" pitchFamily="49" charset="0"/>
              </a:rPr>
              <a:t>1/6</a:t>
            </a:r>
            <a:endParaRPr lang="en-US" sz="1400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BD</a:t>
            </a:r>
            <a:r>
              <a:rPr lang="en-US" dirty="0">
                <a:latin typeface="Courier New" pitchFamily="49" charset="0"/>
              </a:rPr>
              <a:t>)	= 1/6</a:t>
            </a:r>
            <a:endParaRPr lang="en-US" sz="1400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BC</a:t>
            </a:r>
            <a:r>
              <a:rPr lang="en-US" dirty="0">
                <a:latin typeface="Courier New" pitchFamily="49" charset="0"/>
              </a:rPr>
              <a:t>)	= 1/6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98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521223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21225" name="Rectangle 9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Autotetraploid</a:t>
            </a:r>
          </a:p>
          <a:p>
            <a:pPr algn="ctr"/>
            <a:r>
              <a:rPr lang="en-US"/>
              <a:t>model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ABCD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521227" name="Rectangle 11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/>
              <a:t>(tetrasomic inheritance)</a:t>
            </a:r>
            <a:endParaRPr lang="fr-FR" sz="1400">
              <a:latin typeface="Times New Roman" pitchFamily="18" charset="0"/>
            </a:endParaRPr>
          </a:p>
        </p:txBody>
      </p:sp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423863" y="342582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7186613" y="5781675"/>
            <a:ext cx="1505974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 = </a:t>
            </a:r>
            <a:r>
              <a:rPr lang="en-GB" dirty="0" smtClean="0"/>
              <a:t>8.76</a:t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 err="1" smtClean="0"/>
              <a:t>df</a:t>
            </a:r>
            <a:r>
              <a:rPr lang="en-GB" dirty="0" smtClean="0"/>
              <a:t>=5, NS</a:t>
            </a:r>
            <a:endParaRPr lang="en-GB" sz="4400" baseline="-8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521230" name="Rectangle 14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521231" name="Text Box 15"/>
          <p:cNvSpPr txBox="1">
            <a:spLocks noChangeArrowheads="1"/>
          </p:cNvSpPr>
          <p:nvPr/>
        </p:nvSpPr>
        <p:spPr bwMode="auto">
          <a:xfrm>
            <a:off x="6770688" y="4089400"/>
            <a:ext cx="237331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Courier New" pitchFamily="49" charset="0"/>
              </a:rPr>
              <a:t>exp(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16 (1/6)</a:t>
            </a:r>
          </a:p>
          <a:p>
            <a:r>
              <a:rPr lang="en-US" sz="1600" dirty="0">
                <a:latin typeface="Courier New" pitchFamily="49" charset="0"/>
              </a:rPr>
              <a:t>exp(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AC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16 (1/6)</a:t>
            </a:r>
          </a:p>
          <a:p>
            <a:r>
              <a:rPr lang="en-US" sz="1600" dirty="0">
                <a:latin typeface="Courier New" pitchFamily="49" charset="0"/>
              </a:rPr>
              <a:t>exp(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AD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16 (1/6)</a:t>
            </a:r>
          </a:p>
          <a:p>
            <a:r>
              <a:rPr lang="en-US" sz="1600" dirty="0">
                <a:latin typeface="Courier New" pitchFamily="49" charset="0"/>
              </a:rPr>
              <a:t>exp(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CD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16 (1/6)</a:t>
            </a:r>
          </a:p>
          <a:p>
            <a:r>
              <a:rPr lang="en-US" sz="1600" dirty="0">
                <a:latin typeface="Courier New" pitchFamily="49" charset="0"/>
              </a:rPr>
              <a:t>exp(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BD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16 (1/6)</a:t>
            </a:r>
          </a:p>
          <a:p>
            <a:r>
              <a:rPr lang="en-US" sz="1600" dirty="0">
                <a:latin typeface="Courier New" pitchFamily="49" charset="0"/>
              </a:rPr>
              <a:t>exp(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BC</a:t>
            </a:r>
            <a:r>
              <a:rPr lang="en-US" sz="1600" dirty="0">
                <a:latin typeface="Courier New" pitchFamily="49" charset="0"/>
              </a:rPr>
              <a:t>)	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16 (1/6)</a:t>
            </a:r>
          </a:p>
        </p:txBody>
      </p:sp>
      <p:sp>
        <p:nvSpPr>
          <p:cNvPr id="521233" name="Text Box 17"/>
          <p:cNvSpPr txBox="1">
            <a:spLocks noChangeArrowheads="1"/>
          </p:cNvSpPr>
          <p:nvPr/>
        </p:nvSpPr>
        <p:spPr bwMode="auto">
          <a:xfrm>
            <a:off x="398463" y="40878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(AB)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 9</a:t>
            </a: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(AC)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19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20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(CD)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10</a:t>
            </a: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(BD)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19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(BC)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u="sng" dirty="0">
                <a:latin typeface="Courier New" pitchFamily="49" charset="0"/>
              </a:rPr>
              <a:t>19</a:t>
            </a:r>
            <a:endParaRPr lang="en-US" sz="1600" b="0" u="sng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 96</a:t>
            </a:r>
          </a:p>
        </p:txBody>
      </p:sp>
      <p:grpSp>
        <p:nvGrpSpPr>
          <p:cNvPr id="521234" name="Group 18"/>
          <p:cNvGrpSpPr>
            <a:grpSpLocks/>
          </p:cNvGrpSpPr>
          <p:nvPr/>
        </p:nvGrpSpPr>
        <p:grpSpPr bwMode="auto">
          <a:xfrm>
            <a:off x="2063750" y="2085975"/>
            <a:ext cx="4711700" cy="2686050"/>
            <a:chOff x="505" y="1253"/>
            <a:chExt cx="4880" cy="2592"/>
          </a:xfrm>
        </p:grpSpPr>
        <p:sp>
          <p:nvSpPr>
            <p:cNvPr id="521235" name="Text Box 19"/>
            <p:cNvSpPr txBox="1">
              <a:spLocks noChangeArrowheads="1"/>
            </p:cNvSpPr>
            <p:nvPr/>
          </p:nvSpPr>
          <p:spPr bwMode="auto">
            <a:xfrm>
              <a:off x="505" y="1253"/>
              <a:ext cx="4880" cy="2592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fr-FR" sz="2400"/>
            </a:p>
            <a:p>
              <a:endParaRPr lang="fr-FR" sz="2400"/>
            </a:p>
            <a:p>
              <a:endParaRPr lang="fr-FR" sz="2400"/>
            </a:p>
            <a:p>
              <a:pPr algn="ctr"/>
              <a:endParaRPr lang="fr-FR" sz="2400"/>
            </a:p>
            <a:p>
              <a:r>
                <a:rPr lang="fr-FR" sz="2400" b="0">
                  <a:latin typeface="Times New Roman" pitchFamily="18" charset="0"/>
                </a:rPr>
                <a:t>	</a:t>
              </a:r>
            </a:p>
            <a:p>
              <a:endParaRPr lang="fr-FR" sz="2400" b="0">
                <a:latin typeface="Times New Roman" pitchFamily="18" charset="0"/>
              </a:endParaRPr>
            </a:p>
            <a:p>
              <a:endParaRPr lang="en-GB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21236" name="Object 20"/>
            <p:cNvGraphicFramePr>
              <a:graphicFrameLocks noChangeAspect="1"/>
            </p:cNvGraphicFramePr>
            <p:nvPr/>
          </p:nvGraphicFramePr>
          <p:xfrm>
            <a:off x="743" y="1605"/>
            <a:ext cx="4435" cy="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9" name="Equation" r:id="rId4" imgW="2984500" imgH="1384300" progId="Equation.3">
                    <p:embed/>
                  </p:oleObj>
                </mc:Choice>
                <mc:Fallback>
                  <p:oleObj name="Equation" r:id="rId4" imgW="2984500" imgH="13843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" y="1605"/>
                          <a:ext cx="4435" cy="1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1237" name="Group 21"/>
          <p:cNvGrpSpPr>
            <a:grpSpLocks/>
          </p:cNvGrpSpPr>
          <p:nvPr/>
        </p:nvGrpSpPr>
        <p:grpSpPr bwMode="auto">
          <a:xfrm>
            <a:off x="4102100" y="2420938"/>
            <a:ext cx="2336800" cy="1922462"/>
            <a:chOff x="1804" y="1899"/>
            <a:chExt cx="1466" cy="1049"/>
          </a:xfrm>
        </p:grpSpPr>
        <p:sp>
          <p:nvSpPr>
            <p:cNvPr id="521238" name="Line 22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1239" name="Line 23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1242" name="Text Box 26"/>
          <p:cNvSpPr txBox="1">
            <a:spLocks noChangeArrowheads="1"/>
          </p:cNvSpPr>
          <p:nvPr/>
        </p:nvSpPr>
        <p:spPr bwMode="auto">
          <a:xfrm>
            <a:off x="492125" y="121761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969696"/>
                </a:solidFill>
              </a:rPr>
              <a:t>Nonlinear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1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Marc Stift 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Diploid meiosis</a:t>
            </a:r>
            <a:endParaRPr lang="en-GB" dirty="0"/>
          </a:p>
        </p:txBody>
      </p:sp>
      <p:grpSp>
        <p:nvGrpSpPr>
          <p:cNvPr id="294" name="Group 293"/>
          <p:cNvGrpSpPr/>
          <p:nvPr/>
        </p:nvGrpSpPr>
        <p:grpSpPr>
          <a:xfrm>
            <a:off x="347212" y="2526388"/>
            <a:ext cx="8091348" cy="2509217"/>
            <a:chOff x="347212" y="1348038"/>
            <a:chExt cx="8091348" cy="2509217"/>
          </a:xfrm>
        </p:grpSpPr>
        <p:pic>
          <p:nvPicPr>
            <p:cNvPr id="11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37599" t="10901" r="60667" b="83596"/>
            <a:stretch>
              <a:fillRect/>
            </a:stretch>
          </p:blipFill>
          <p:spPr bwMode="auto">
            <a:xfrm>
              <a:off x="1659114" y="1461160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12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22822" t="29173" r="75445" b="60701"/>
            <a:stretch>
              <a:fillRect/>
            </a:stretch>
          </p:blipFill>
          <p:spPr bwMode="auto">
            <a:xfrm rot="20460000">
              <a:off x="1885359" y="2498109"/>
              <a:ext cx="197963" cy="867266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 bwMode="auto">
            <a:xfrm>
              <a:off x="347212" y="1348038"/>
              <a:ext cx="2527962" cy="245096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22822" t="29173" r="75445" b="60701"/>
            <a:stretch>
              <a:fillRect/>
            </a:stretch>
          </p:blipFill>
          <p:spPr bwMode="auto">
            <a:xfrm rot="4620000">
              <a:off x="2132027" y="1839804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18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37599" t="10901" r="60667" b="83596"/>
            <a:stretch>
              <a:fillRect/>
            </a:stretch>
          </p:blipFill>
          <p:spPr bwMode="auto">
            <a:xfrm rot="2460000">
              <a:off x="1491004" y="2886179"/>
              <a:ext cx="197963" cy="471340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/>
            <p:nvPr/>
          </p:nvCxnSpPr>
          <p:spPr bwMode="auto">
            <a:xfrm>
              <a:off x="3101419" y="2611230"/>
              <a:ext cx="1300899" cy="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3100142" y="2037177"/>
              <a:ext cx="126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Meiosis</a:t>
              </a:r>
              <a:endParaRPr lang="en-GB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619136" y="1621422"/>
              <a:ext cx="1376314" cy="1376314"/>
              <a:chOff x="4619136" y="999240"/>
              <a:chExt cx="1376314" cy="1376314"/>
            </a:xfrm>
          </p:grpSpPr>
          <p:pic>
            <p:nvPicPr>
              <p:cNvPr id="4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99" t="10901" r="60667" b="83596"/>
              <a:stretch>
                <a:fillRect/>
              </a:stretch>
            </p:blipFill>
            <p:spPr bwMode="auto">
              <a:xfrm>
                <a:off x="5450264" y="1426591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822" t="29173" r="75445" b="60701"/>
              <a:stretch>
                <a:fillRect/>
              </a:stretch>
            </p:blipFill>
            <p:spPr bwMode="auto">
              <a:xfrm>
                <a:off x="5003275" y="1228629"/>
                <a:ext cx="197963" cy="867266"/>
              </a:xfrm>
              <a:prstGeom prst="rect">
                <a:avLst/>
              </a:prstGeom>
              <a:noFill/>
            </p:spPr>
          </p:pic>
          <p:sp>
            <p:nvSpPr>
              <p:cNvPr id="43" name="Oval 42"/>
              <p:cNvSpPr/>
              <p:nvPr/>
            </p:nvSpPr>
            <p:spPr bwMode="auto">
              <a:xfrm>
                <a:off x="4619136" y="999240"/>
                <a:ext cx="1376314" cy="137631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102177" y="3487923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63384" y="2612803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n=3</a:t>
              </a:r>
              <a:endParaRPr lang="en-GB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722881" y="1621422"/>
              <a:ext cx="1715679" cy="1376314"/>
              <a:chOff x="4630131" y="2471420"/>
              <a:chExt cx="1715679" cy="1376314"/>
            </a:xfrm>
          </p:grpSpPr>
          <p:pic>
            <p:nvPicPr>
              <p:cNvPr id="4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99" t="10901" r="60667" b="83596"/>
              <a:stretch>
                <a:fillRect/>
              </a:stretch>
            </p:blipFill>
            <p:spPr bwMode="auto">
              <a:xfrm>
                <a:off x="5461259" y="2898771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4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822" t="29173" r="75445" b="60701"/>
              <a:stretch>
                <a:fillRect/>
              </a:stretch>
            </p:blipFill>
            <p:spPr bwMode="auto">
              <a:xfrm>
                <a:off x="5014270" y="2700809"/>
                <a:ext cx="197963" cy="867266"/>
              </a:xfrm>
              <a:prstGeom prst="rect">
                <a:avLst/>
              </a:prstGeom>
              <a:noFill/>
            </p:spPr>
          </p:pic>
          <p:sp>
            <p:nvSpPr>
              <p:cNvPr id="47" name="Oval 46"/>
              <p:cNvSpPr/>
              <p:nvPr/>
            </p:nvSpPr>
            <p:spPr bwMode="auto">
              <a:xfrm>
                <a:off x="4630131" y="2471420"/>
                <a:ext cx="1376314" cy="137631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53958" y="3472207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n=3</a:t>
                </a:r>
                <a:endParaRPr lang="en-GB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04972" y="2254583"/>
              <a:ext cx="208959" cy="1197204"/>
              <a:chOff x="904972" y="1981200"/>
              <a:chExt cx="208959" cy="1197204"/>
            </a:xfrm>
          </p:grpSpPr>
          <p:pic>
            <p:nvPicPr>
              <p:cNvPr id="1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2" name="Straight Connector 51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8" name="TextBox 57"/>
            <p:cNvSpPr txBox="1"/>
            <p:nvPr/>
          </p:nvSpPr>
          <p:spPr>
            <a:xfrm>
              <a:off x="942681" y="3007156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grpSp>
          <p:nvGrpSpPr>
            <p:cNvPr id="61" name="Group 60"/>
            <p:cNvGrpSpPr/>
            <p:nvPr/>
          </p:nvGrpSpPr>
          <p:grpSpPr>
            <a:xfrm rot="19980000">
              <a:off x="1283616" y="1567997"/>
              <a:ext cx="208959" cy="1197204"/>
              <a:chOff x="904972" y="1981200"/>
              <a:chExt cx="208959" cy="1197204"/>
            </a:xfrm>
          </p:grpSpPr>
          <p:pic>
            <p:nvPicPr>
              <p:cNvPr id="6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63" name="Straight Connector 62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1481579" y="2216876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  <p:grpSp>
          <p:nvGrpSpPr>
            <p:cNvPr id="83" name="Group 82"/>
            <p:cNvGrpSpPr/>
            <p:nvPr/>
          </p:nvGrpSpPr>
          <p:grpSpPr>
            <a:xfrm rot="-600000">
              <a:off x="5233446" y="1690545"/>
              <a:ext cx="208959" cy="1197204"/>
              <a:chOff x="904972" y="1981200"/>
              <a:chExt cx="208959" cy="1197204"/>
            </a:xfrm>
          </p:grpSpPr>
          <p:pic>
            <p:nvPicPr>
              <p:cNvPr id="8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85" name="Straight Connector 84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 rot="-600000">
              <a:off x="7327769" y="1729822"/>
              <a:ext cx="208959" cy="1197204"/>
              <a:chOff x="904972" y="1981200"/>
              <a:chExt cx="208959" cy="1197204"/>
            </a:xfrm>
          </p:grpSpPr>
          <p:pic>
            <p:nvPicPr>
              <p:cNvPr id="87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88" name="Straight Connector 87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9" name="TextBox 88"/>
            <p:cNvSpPr txBox="1"/>
            <p:nvPr/>
          </p:nvSpPr>
          <p:spPr>
            <a:xfrm>
              <a:off x="5318288" y="2405412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403182" y="2454117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509048" y="2026762"/>
            <a:ext cx="44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Gamete formation in a diploid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89479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89480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89483" name="Rectangle 11"/>
          <p:cNvSpPr>
            <a:spLocks noChangeArrowheads="1"/>
          </p:cNvSpPr>
          <p:nvPr/>
        </p:nvSpPr>
        <p:spPr bwMode="auto">
          <a:xfrm>
            <a:off x="21971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 b="0" dirty="0" err="1"/>
              <a:t>Allotetraploid</a:t>
            </a:r>
            <a:endParaRPr lang="en-US" b="0" dirty="0"/>
          </a:p>
          <a:p>
            <a:pPr algn="ctr">
              <a:tabLst>
                <a:tab pos="384175" algn="l"/>
              </a:tabLst>
            </a:pPr>
            <a:r>
              <a:rPr lang="en-US" b="0" dirty="0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 b="0" dirty="0"/>
              <a:t>(</a:t>
            </a:r>
            <a:r>
              <a:rPr lang="en-US" b="0" dirty="0">
                <a:solidFill>
                  <a:srgbClr val="FF0000"/>
                </a:solidFill>
              </a:rPr>
              <a:t>AB</a:t>
            </a:r>
            <a:r>
              <a:rPr lang="en-US" b="0" dirty="0">
                <a:solidFill>
                  <a:srgbClr val="0000FF"/>
                </a:solidFill>
              </a:rPr>
              <a:t>CD</a:t>
            </a:r>
            <a:r>
              <a:rPr lang="en-US" b="0" dirty="0"/>
              <a:t>)</a:t>
            </a:r>
            <a:endParaRPr lang="en-US" sz="1600" b="0" dirty="0"/>
          </a:p>
        </p:txBody>
      </p:sp>
      <p:sp>
        <p:nvSpPr>
          <p:cNvPr id="489484" name="Rectangle 12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489485" name="Text Box 13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dirty="0" err="1"/>
              <a:t>Autotetraploid</a:t>
            </a:r>
            <a:endParaRPr lang="en-US" b="0" dirty="0"/>
          </a:p>
          <a:p>
            <a:pPr algn="ctr"/>
            <a:r>
              <a:rPr lang="en-US" b="0" dirty="0"/>
              <a:t>model</a:t>
            </a:r>
          </a:p>
          <a:p>
            <a:pPr algn="ctr"/>
            <a:r>
              <a:rPr lang="en-US" b="0" dirty="0"/>
              <a:t>(</a:t>
            </a:r>
            <a:r>
              <a:rPr lang="en-US" b="0" dirty="0">
                <a:solidFill>
                  <a:srgbClr val="FF0000"/>
                </a:solidFill>
              </a:rPr>
              <a:t>ABCD</a:t>
            </a:r>
            <a:r>
              <a:rPr lang="en-US" b="0" dirty="0"/>
              <a:t>)</a:t>
            </a:r>
            <a:endParaRPr lang="en-US" sz="1600" b="0" dirty="0"/>
          </a:p>
        </p:txBody>
      </p:sp>
      <p:sp>
        <p:nvSpPr>
          <p:cNvPr id="489486" name="Rectangle 14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 b="0"/>
              <a:t>(tetrasomic inheritance)</a:t>
            </a:r>
            <a:endParaRPr lang="fr-FR" sz="1400" b="0">
              <a:latin typeface="Times New Roman" pitchFamily="18" charset="0"/>
            </a:endParaRPr>
          </a:p>
        </p:txBody>
      </p:sp>
      <p:sp>
        <p:nvSpPr>
          <p:cNvPr id="489489" name="Text Box 17"/>
          <p:cNvSpPr txBox="1">
            <a:spLocks noChangeArrowheads="1"/>
          </p:cNvSpPr>
          <p:nvPr/>
        </p:nvSpPr>
        <p:spPr bwMode="auto">
          <a:xfrm>
            <a:off x="2689225" y="5614988"/>
            <a:ext cx="941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 = </a:t>
            </a:r>
            <a:r>
              <a:rPr lang="en-GB" sz="4400" baseline="-8000" dirty="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489490" name="Text Box 18"/>
          <p:cNvSpPr txBox="1">
            <a:spLocks noChangeArrowheads="1"/>
          </p:cNvSpPr>
          <p:nvPr/>
        </p:nvSpPr>
        <p:spPr bwMode="auto">
          <a:xfrm>
            <a:off x="7186613" y="5781675"/>
            <a:ext cx="1459676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 = </a:t>
            </a:r>
            <a:r>
              <a:rPr lang="en-GB" dirty="0" smtClean="0"/>
              <a:t>8.76 (NS at </a:t>
            </a:r>
            <a:r>
              <a:rPr lang="en-GB" dirty="0" err="1" smtClean="0"/>
              <a:t>df</a:t>
            </a:r>
            <a:r>
              <a:rPr lang="en-GB" dirty="0" smtClean="0"/>
              <a:t>=5)</a:t>
            </a:r>
            <a:endParaRPr lang="en-GB" sz="4400" baseline="-8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89493" name="Rectangle 21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 dirty="0"/>
              <a:t>	</a:t>
            </a:r>
            <a:r>
              <a:rPr lang="fr-FR" sz="1600" b="0" dirty="0">
                <a:latin typeface="Courier New" pitchFamily="49" charset="0"/>
              </a:rPr>
              <a:t>p</a:t>
            </a:r>
            <a:endParaRPr lang="en-US" sz="1600" b="0" dirty="0">
              <a:latin typeface="Courier New" pitchFamily="49" charset="0"/>
            </a:endParaRPr>
          </a:p>
        </p:txBody>
      </p:sp>
      <p:grpSp>
        <p:nvGrpSpPr>
          <p:cNvPr id="489497" name="Group 25"/>
          <p:cNvGrpSpPr>
            <a:grpSpLocks/>
          </p:cNvGrpSpPr>
          <p:nvPr/>
        </p:nvGrpSpPr>
        <p:grpSpPr bwMode="auto">
          <a:xfrm>
            <a:off x="2298700" y="2001838"/>
            <a:ext cx="2108200" cy="3533775"/>
            <a:chOff x="1804" y="1899"/>
            <a:chExt cx="1466" cy="1049"/>
          </a:xfrm>
        </p:grpSpPr>
        <p:sp>
          <p:nvSpPr>
            <p:cNvPr id="489498" name="Line 26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9" name="Line 27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9500" name="Rectangle 28"/>
          <p:cNvSpPr>
            <a:spLocks noChangeArrowheads="1"/>
          </p:cNvSpPr>
          <p:nvPr/>
        </p:nvSpPr>
        <p:spPr bwMode="auto">
          <a:xfrm>
            <a:off x="6935788" y="367665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52400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489501" name="Text Box 29"/>
          <p:cNvSpPr txBox="1">
            <a:spLocks noChangeArrowheads="1"/>
          </p:cNvSpPr>
          <p:nvPr/>
        </p:nvSpPr>
        <p:spPr bwMode="auto">
          <a:xfrm>
            <a:off x="4454525" y="1849438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Intermediate model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66"/>
                </a:solidFill>
              </a:rPr>
              <a:t>AB</a:t>
            </a:r>
            <a:r>
              <a:rPr lang="en-US">
                <a:solidFill>
                  <a:srgbClr val="66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489502" name="Text Box 30"/>
          <p:cNvSpPr txBox="1">
            <a:spLocks noChangeArrowheads="1"/>
          </p:cNvSpPr>
          <p:nvPr/>
        </p:nvSpPr>
        <p:spPr bwMode="auto">
          <a:xfrm>
            <a:off x="6770688" y="4089400"/>
            <a:ext cx="237331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16 (1/6)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AC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0" dirty="0">
                <a:latin typeface="Courier New" pitchFamily="49" charset="0"/>
              </a:rPr>
              <a:t>16 (1/6)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AD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16 (1/6)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CD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16 (1/6)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BD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16 (1/6)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BC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16 (1/6)</a:t>
            </a:r>
          </a:p>
        </p:txBody>
      </p:sp>
      <p:sp>
        <p:nvSpPr>
          <p:cNvPr id="489503" name="Text Box 31"/>
          <p:cNvSpPr txBox="1">
            <a:spLocks noChangeArrowheads="1"/>
          </p:cNvSpPr>
          <p:nvPr/>
        </p:nvSpPr>
        <p:spPr bwMode="auto">
          <a:xfrm>
            <a:off x="2219325" y="4078288"/>
            <a:ext cx="25542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  </a:t>
            </a:r>
            <a:r>
              <a:rPr lang="en-US" sz="1600" b="0" dirty="0">
                <a:latin typeface="Courier New" pitchFamily="49" charset="0"/>
              </a:rPr>
              <a:t>0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b="0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400" b="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0" dirty="0">
                <a:latin typeface="Courier New" pitchFamily="49" charset="0"/>
              </a:rPr>
              <a:t>24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600" b="0" dirty="0">
                <a:latin typeface="Courier New" pitchFamily="49" charset="0"/>
              </a:rPr>
              <a:t>(1/4)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b="0" dirty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 </a:t>
            </a:r>
            <a:r>
              <a:rPr lang="en-US" sz="1600" b="0" dirty="0">
                <a:latin typeface="Courier New" pitchFamily="49" charset="0"/>
              </a:rPr>
              <a:t>24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600" b="0" dirty="0">
                <a:latin typeface="Courier New" pitchFamily="49" charset="0"/>
              </a:rPr>
              <a:t>(1/4)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 0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b="0" dirty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24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600" b="0" dirty="0">
                <a:latin typeface="Courier New" pitchFamily="49" charset="0"/>
              </a:rPr>
              <a:t>(1/4)</a:t>
            </a:r>
          </a:p>
          <a:p>
            <a:r>
              <a:rPr lang="en-US" sz="1600" b="0" dirty="0">
                <a:latin typeface="Courier New" pitchFamily="49" charset="0"/>
              </a:rPr>
              <a:t>exp(</a:t>
            </a:r>
            <a:r>
              <a:rPr lang="en-US" sz="1600" b="0" dirty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b="0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b="0" dirty="0">
                <a:latin typeface="Courier New" pitchFamily="49" charset="0"/>
              </a:rPr>
              <a:t>)	</a:t>
            </a:r>
            <a:r>
              <a:rPr lang="en-US" sz="1400" b="0" dirty="0">
                <a:latin typeface="Courier New" pitchFamily="49" charset="0"/>
              </a:rPr>
              <a:t>=</a:t>
            </a:r>
            <a:r>
              <a:rPr lang="en-US" sz="1600" b="0" dirty="0">
                <a:latin typeface="Courier New" pitchFamily="49" charset="0"/>
              </a:rPr>
              <a:t> 24</a:t>
            </a:r>
            <a:r>
              <a:rPr lang="en-US" sz="1400" b="0" dirty="0">
                <a:latin typeface="Courier New" pitchFamily="49" charset="0"/>
              </a:rPr>
              <a:t> </a:t>
            </a:r>
            <a:r>
              <a:rPr lang="en-US" sz="1600" b="0" dirty="0">
                <a:latin typeface="Courier New" pitchFamily="49" charset="0"/>
              </a:rPr>
              <a:t>(1/4)</a:t>
            </a:r>
          </a:p>
        </p:txBody>
      </p:sp>
      <p:sp>
        <p:nvSpPr>
          <p:cNvPr id="489504" name="Text Box 32"/>
          <p:cNvSpPr txBox="1">
            <a:spLocks noChangeArrowheads="1"/>
          </p:cNvSpPr>
          <p:nvPr/>
        </p:nvSpPr>
        <p:spPr bwMode="auto">
          <a:xfrm>
            <a:off x="398463" y="40878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(AB)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 9</a:t>
            </a: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(AC)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19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20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(CD)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10</a:t>
            </a: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(BD)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19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(BC)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u="sng" dirty="0">
                <a:latin typeface="Courier New" pitchFamily="49" charset="0"/>
              </a:rPr>
              <a:t>19</a:t>
            </a:r>
            <a:endParaRPr lang="en-US" sz="1600" b="0" u="sng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 96</a:t>
            </a:r>
          </a:p>
        </p:txBody>
      </p:sp>
      <p:grpSp>
        <p:nvGrpSpPr>
          <p:cNvPr id="489508" name="Group 36"/>
          <p:cNvGrpSpPr>
            <a:grpSpLocks/>
          </p:cNvGrpSpPr>
          <p:nvPr/>
        </p:nvGrpSpPr>
        <p:grpSpPr bwMode="auto">
          <a:xfrm>
            <a:off x="4854575" y="860425"/>
            <a:ext cx="1658938" cy="1012825"/>
            <a:chOff x="3324" y="762"/>
            <a:chExt cx="688" cy="418"/>
          </a:xfrm>
        </p:grpSpPr>
        <p:sp>
          <p:nvSpPr>
            <p:cNvPr id="489506" name="Text Box 34"/>
            <p:cNvSpPr txBox="1">
              <a:spLocks noChangeArrowheads="1"/>
            </p:cNvSpPr>
            <p:nvPr/>
          </p:nvSpPr>
          <p:spPr bwMode="auto">
            <a:xfrm>
              <a:off x="3324" y="762"/>
              <a:ext cx="688" cy="418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36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89507" name="Object 35"/>
            <p:cNvGraphicFramePr>
              <a:graphicFrameLocks noChangeAspect="1"/>
            </p:cNvGraphicFramePr>
            <p:nvPr/>
          </p:nvGraphicFramePr>
          <p:xfrm>
            <a:off x="3365" y="842"/>
            <a:ext cx="612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2" name="Equation" r:id="rId4" imgW="3124200" imgH="1384300" progId="Equation.3">
                    <p:embed/>
                  </p:oleObj>
                </mc:Choice>
                <mc:Fallback>
                  <p:oleObj name="Equation" r:id="rId4" imgW="3124200" imgH="13843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5" y="842"/>
                          <a:ext cx="612" cy="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9510" name="Text Box 38"/>
          <p:cNvSpPr txBox="1">
            <a:spLocks noChangeArrowheads="1"/>
          </p:cNvSpPr>
          <p:nvPr/>
        </p:nvSpPr>
        <p:spPr bwMode="auto">
          <a:xfrm>
            <a:off x="423863" y="342582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/>
              <a:t>Tetraploid</a:t>
            </a:r>
            <a:endParaRPr lang="en-US" dirty="0"/>
          </a:p>
          <a:p>
            <a:pPr algn="ctr"/>
            <a:r>
              <a:rPr lang="en-US" dirty="0"/>
              <a:t>(ABCD)</a:t>
            </a:r>
            <a:endParaRPr lang="en-US" sz="1600" dirty="0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1679925" y="4097925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1535463" y="4834525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1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83" grpId="0"/>
      <p:bldP spid="489484" grpId="0"/>
      <p:bldP spid="489485" grpId="0"/>
      <p:bldP spid="489486" grpId="0"/>
      <p:bldP spid="489489" grpId="0"/>
      <p:bldP spid="489490" grpId="0"/>
      <p:bldP spid="489493" grpId="0"/>
      <p:bldP spid="489500" grpId="0"/>
      <p:bldP spid="489501" grpId="0"/>
      <p:bldP spid="489502" grpId="0"/>
      <p:bldP spid="489503" grpId="0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911" name="Rectangle 39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638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3880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3883" name="Rectangle 11"/>
          <p:cNvSpPr>
            <a:spLocks noChangeArrowheads="1"/>
          </p:cNvSpPr>
          <p:nvPr/>
        </p:nvSpPr>
        <p:spPr bwMode="auto">
          <a:xfrm>
            <a:off x="4100513" y="2716213"/>
            <a:ext cx="29670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0.9, </a:t>
            </a:r>
            <a:r>
              <a:rPr lang="fr-FR" sz="2000">
                <a:latin typeface="Times New Roman" pitchFamily="18" charset="0"/>
              </a:rPr>
              <a:t>δ</a:t>
            </a:r>
            <a:r>
              <a:rPr lang="fr-FR">
                <a:latin typeface="Times New Roman" pitchFamily="18" charset="0"/>
              </a:rPr>
              <a:t>1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/>
              <a:t>(intermediate inheritance, </a:t>
            </a:r>
            <a:br>
              <a:rPr lang="fr-FR" sz="1200"/>
            </a:br>
            <a:r>
              <a:rPr lang="fr-FR" sz="1200"/>
              <a:t>some </a:t>
            </a:r>
            <a:r>
              <a:rPr lang="fr-FR" sz="1200">
                <a:solidFill>
                  <a:srgbClr val="FF0066"/>
                </a:solidFill>
              </a:rPr>
              <a:t>A</a:t>
            </a:r>
            <a:r>
              <a:rPr lang="fr-FR" sz="1200"/>
              <a:t>-</a:t>
            </a:r>
            <a:r>
              <a:rPr lang="fr-FR" sz="1200">
                <a:solidFill>
                  <a:srgbClr val="FF0066"/>
                </a:solidFill>
              </a:rPr>
              <a:t>B</a:t>
            </a:r>
            <a:r>
              <a:rPr lang="fr-FR" sz="1200"/>
              <a:t> pairing preference)</a:t>
            </a:r>
          </a:p>
        </p:txBody>
      </p:sp>
      <p:sp>
        <p:nvSpPr>
          <p:cNvPr id="463884" name="Rectangle 12"/>
          <p:cNvSpPr>
            <a:spLocks noChangeArrowheads="1"/>
          </p:cNvSpPr>
          <p:nvPr/>
        </p:nvSpPr>
        <p:spPr bwMode="auto">
          <a:xfrm>
            <a:off x="21971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 b="0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</a:t>
            </a:r>
            <a:r>
              <a:rPr lang="en-US" b="0">
                <a:solidFill>
                  <a:srgbClr val="0000FF"/>
                </a:solidFill>
              </a:rPr>
              <a:t>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63887" name="Rectangle 15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463888" name="Text Box 16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/>
              <a:t>Autotetraploid</a:t>
            </a:r>
          </a:p>
          <a:p>
            <a:pPr algn="ctr"/>
            <a:r>
              <a:rPr lang="en-US" b="0"/>
              <a:t>model</a:t>
            </a:r>
          </a:p>
          <a:p>
            <a:pPr algn="ctr"/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63891" name="Rectangle 19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 b="0"/>
              <a:t>(tetrasomic inheritance)</a:t>
            </a:r>
            <a:endParaRPr lang="fr-FR" sz="1400" b="0">
              <a:latin typeface="Times New Roman" pitchFamily="18" charset="0"/>
            </a:endParaRPr>
          </a:p>
        </p:txBody>
      </p:sp>
      <p:sp>
        <p:nvSpPr>
          <p:cNvPr id="463895" name="Text Box 23"/>
          <p:cNvSpPr txBox="1">
            <a:spLocks noChangeArrowheads="1"/>
          </p:cNvSpPr>
          <p:nvPr/>
        </p:nvSpPr>
        <p:spPr bwMode="auto">
          <a:xfrm>
            <a:off x="2689225" y="5614988"/>
            <a:ext cx="941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463896" name="Text Box 24"/>
          <p:cNvSpPr txBox="1">
            <a:spLocks noChangeArrowheads="1"/>
          </p:cNvSpPr>
          <p:nvPr/>
        </p:nvSpPr>
        <p:spPr bwMode="auto">
          <a:xfrm>
            <a:off x="7186613" y="57816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8.76</a:t>
            </a:r>
            <a:endParaRPr lang="en-GB" sz="4400" baseline="-8000">
              <a:latin typeface="Times New Roman" pitchFamily="18" charset="0"/>
              <a:cs typeface="Arial" charset="0"/>
            </a:endParaRPr>
          </a:p>
        </p:txBody>
      </p:sp>
      <p:sp>
        <p:nvSpPr>
          <p:cNvPr id="463902" name="Rectangle 30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463906" name="Group 34"/>
          <p:cNvGrpSpPr>
            <a:grpSpLocks/>
          </p:cNvGrpSpPr>
          <p:nvPr/>
        </p:nvGrpSpPr>
        <p:grpSpPr bwMode="auto">
          <a:xfrm>
            <a:off x="2298700" y="2001838"/>
            <a:ext cx="2108200" cy="3533775"/>
            <a:chOff x="1804" y="1899"/>
            <a:chExt cx="1466" cy="1049"/>
          </a:xfrm>
        </p:grpSpPr>
        <p:sp>
          <p:nvSpPr>
            <p:cNvPr id="463907" name="Line 35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3908" name="Line 36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3909" name="Rectangle 37"/>
          <p:cNvSpPr>
            <a:spLocks noChangeArrowheads="1"/>
          </p:cNvSpPr>
          <p:nvPr/>
        </p:nvSpPr>
        <p:spPr bwMode="auto">
          <a:xfrm>
            <a:off x="6935788" y="367665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52400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463910" name="Text Box 38"/>
          <p:cNvSpPr txBox="1">
            <a:spLocks noChangeArrowheads="1"/>
          </p:cNvSpPr>
          <p:nvPr/>
        </p:nvSpPr>
        <p:spPr bwMode="auto">
          <a:xfrm>
            <a:off x="4454525" y="1849438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Intermediate model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66"/>
                </a:solidFill>
              </a:rPr>
              <a:t>AB</a:t>
            </a:r>
            <a:r>
              <a:rPr lang="en-US">
                <a:solidFill>
                  <a:srgbClr val="66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463912" name="Text Box 40"/>
          <p:cNvSpPr txBox="1">
            <a:spLocks noChangeArrowheads="1"/>
          </p:cNvSpPr>
          <p:nvPr/>
        </p:nvSpPr>
        <p:spPr bwMode="auto">
          <a:xfrm>
            <a:off x="6770688" y="4089400"/>
            <a:ext cx="237331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CD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</p:txBody>
      </p:sp>
      <p:sp>
        <p:nvSpPr>
          <p:cNvPr id="463913" name="Text Box 41"/>
          <p:cNvSpPr txBox="1">
            <a:spLocks noChangeArrowheads="1"/>
          </p:cNvSpPr>
          <p:nvPr/>
        </p:nvSpPr>
        <p:spPr bwMode="auto">
          <a:xfrm>
            <a:off x="2219325" y="4078288"/>
            <a:ext cx="25542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  </a:t>
            </a:r>
            <a:r>
              <a:rPr lang="en-US" sz="1600" b="0">
                <a:latin typeface="Courier New" pitchFamily="49" charset="0"/>
              </a:rPr>
              <a:t>0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400" b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 </a:t>
            </a:r>
            <a:r>
              <a:rPr lang="en-US" sz="1600" b="0">
                <a:latin typeface="Courier New" pitchFamily="49" charset="0"/>
              </a:rPr>
              <a:t>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 0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</p:txBody>
      </p:sp>
      <p:sp>
        <p:nvSpPr>
          <p:cNvPr id="463914" name="Text Box 42"/>
          <p:cNvSpPr txBox="1">
            <a:spLocks noChangeArrowheads="1"/>
          </p:cNvSpPr>
          <p:nvPr/>
        </p:nvSpPr>
        <p:spPr bwMode="auto">
          <a:xfrm>
            <a:off x="398463" y="40878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obs(AB)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9</a:t>
            </a:r>
          </a:p>
          <a:p>
            <a:r>
              <a:rPr lang="en-US" sz="1600">
                <a:latin typeface="Courier New" pitchFamily="49" charset="0"/>
              </a:rPr>
              <a:t>obs(AC)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obs(AD)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20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obs(CD)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10</a:t>
            </a:r>
          </a:p>
          <a:p>
            <a:r>
              <a:rPr lang="en-US" sz="1600">
                <a:latin typeface="Courier New" pitchFamily="49" charset="0"/>
              </a:rPr>
              <a:t>obs(BD)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obs(BC)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</a:t>
            </a:r>
            <a:r>
              <a:rPr lang="en-US" sz="1600" u="sng">
                <a:latin typeface="Courier New" pitchFamily="49" charset="0"/>
              </a:rPr>
              <a:t>19</a:t>
            </a:r>
            <a:endParaRPr lang="en-US" sz="1600" b="0" u="sng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   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</a:rPr>
              <a:t> 96</a:t>
            </a:r>
          </a:p>
        </p:txBody>
      </p:sp>
      <p:grpSp>
        <p:nvGrpSpPr>
          <p:cNvPr id="463915" name="Group 43"/>
          <p:cNvGrpSpPr>
            <a:grpSpLocks/>
          </p:cNvGrpSpPr>
          <p:nvPr/>
        </p:nvGrpSpPr>
        <p:grpSpPr bwMode="auto">
          <a:xfrm>
            <a:off x="5111750" y="1209675"/>
            <a:ext cx="1092200" cy="663575"/>
            <a:chOff x="3324" y="762"/>
            <a:chExt cx="688" cy="418"/>
          </a:xfrm>
        </p:grpSpPr>
        <p:sp>
          <p:nvSpPr>
            <p:cNvPr id="463916" name="Text Box 44"/>
            <p:cNvSpPr txBox="1">
              <a:spLocks noChangeArrowheads="1"/>
            </p:cNvSpPr>
            <p:nvPr/>
          </p:nvSpPr>
          <p:spPr bwMode="auto">
            <a:xfrm>
              <a:off x="3324" y="762"/>
              <a:ext cx="688" cy="418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36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63917" name="Object 45"/>
            <p:cNvGraphicFramePr>
              <a:graphicFrameLocks noChangeAspect="1"/>
            </p:cNvGraphicFramePr>
            <p:nvPr/>
          </p:nvGraphicFramePr>
          <p:xfrm>
            <a:off x="3379" y="852"/>
            <a:ext cx="584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6" name="Equation" r:id="rId4" imgW="3225800" imgH="1384300" progId="Equation.3">
                    <p:embed/>
                  </p:oleObj>
                </mc:Choice>
                <mc:Fallback>
                  <p:oleObj name="Equation" r:id="rId4" imgW="3225800" imgH="13843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852"/>
                          <a:ext cx="584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3919" name="Text Box 47"/>
          <p:cNvSpPr txBox="1">
            <a:spLocks noChangeArrowheads="1"/>
          </p:cNvSpPr>
          <p:nvPr/>
        </p:nvSpPr>
        <p:spPr bwMode="auto">
          <a:xfrm>
            <a:off x="423863" y="342582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1679925" y="4097925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1535463" y="4834525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17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2327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23273" name="Rectangle 9"/>
          <p:cNvSpPr>
            <a:spLocks noChangeArrowheads="1"/>
          </p:cNvSpPr>
          <p:nvPr/>
        </p:nvSpPr>
        <p:spPr bwMode="auto">
          <a:xfrm>
            <a:off x="4100513" y="2716213"/>
            <a:ext cx="29670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0.9, </a:t>
            </a:r>
            <a:r>
              <a:rPr lang="fr-FR" sz="2000">
                <a:latin typeface="Times New Roman" pitchFamily="18" charset="0"/>
              </a:rPr>
              <a:t>δ</a:t>
            </a:r>
            <a:r>
              <a:rPr lang="fr-FR">
                <a:latin typeface="Times New Roman" pitchFamily="18" charset="0"/>
              </a:rPr>
              <a:t>1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/>
              <a:t>(intermediate inheritance, </a:t>
            </a:r>
            <a:br>
              <a:rPr lang="fr-FR" sz="1200"/>
            </a:br>
            <a:r>
              <a:rPr lang="fr-FR" sz="1200"/>
              <a:t>some </a:t>
            </a:r>
            <a:r>
              <a:rPr lang="fr-FR" sz="1200">
                <a:solidFill>
                  <a:srgbClr val="FF0066"/>
                </a:solidFill>
              </a:rPr>
              <a:t>A</a:t>
            </a:r>
            <a:r>
              <a:rPr lang="fr-FR" sz="1200"/>
              <a:t>-</a:t>
            </a:r>
            <a:r>
              <a:rPr lang="fr-FR" sz="1200">
                <a:solidFill>
                  <a:srgbClr val="FF0066"/>
                </a:solidFill>
              </a:rPr>
              <a:t>B</a:t>
            </a:r>
            <a:r>
              <a:rPr lang="fr-FR" sz="1200"/>
              <a:t> pairing preference)</a:t>
            </a:r>
          </a:p>
        </p:txBody>
      </p:sp>
      <p:sp>
        <p:nvSpPr>
          <p:cNvPr id="523274" name="Rectangle 10"/>
          <p:cNvSpPr>
            <a:spLocks noChangeArrowheads="1"/>
          </p:cNvSpPr>
          <p:nvPr/>
        </p:nvSpPr>
        <p:spPr bwMode="auto">
          <a:xfrm>
            <a:off x="21971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 b="0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</a:t>
            </a:r>
            <a:r>
              <a:rPr lang="en-US" b="0">
                <a:solidFill>
                  <a:srgbClr val="0000FF"/>
                </a:solidFill>
              </a:rPr>
              <a:t>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523275" name="Rectangle 11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523276" name="Text Box 12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/>
              <a:t>Autotetraploid</a:t>
            </a:r>
          </a:p>
          <a:p>
            <a:pPr algn="ctr"/>
            <a:r>
              <a:rPr lang="en-US" b="0"/>
              <a:t>model</a:t>
            </a:r>
          </a:p>
          <a:p>
            <a:pPr algn="ctr"/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523277" name="Rectangle 13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 b="0"/>
              <a:t>(tetrasomic inheritance)</a:t>
            </a:r>
            <a:endParaRPr lang="fr-FR" sz="1400" b="0">
              <a:latin typeface="Times New Roman" pitchFamily="18" charset="0"/>
            </a:endParaRPr>
          </a:p>
        </p:txBody>
      </p:sp>
      <p:sp>
        <p:nvSpPr>
          <p:cNvPr id="523280" name="Text Box 16"/>
          <p:cNvSpPr txBox="1">
            <a:spLocks noChangeArrowheads="1"/>
          </p:cNvSpPr>
          <p:nvPr/>
        </p:nvSpPr>
        <p:spPr bwMode="auto">
          <a:xfrm>
            <a:off x="2689225" y="5614988"/>
            <a:ext cx="941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523281" name="Text Box 17"/>
          <p:cNvSpPr txBox="1">
            <a:spLocks noChangeArrowheads="1"/>
          </p:cNvSpPr>
          <p:nvPr/>
        </p:nvSpPr>
        <p:spPr bwMode="auto">
          <a:xfrm>
            <a:off x="7186613" y="57816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8.76</a:t>
            </a:r>
            <a:endParaRPr lang="en-GB" sz="4400" baseline="-8000">
              <a:latin typeface="Times New Roman" pitchFamily="18" charset="0"/>
              <a:cs typeface="Arial" charset="0"/>
            </a:endParaRPr>
          </a:p>
        </p:txBody>
      </p:sp>
      <p:sp>
        <p:nvSpPr>
          <p:cNvPr id="523282" name="Text Box 18"/>
          <p:cNvSpPr txBox="1">
            <a:spLocks noChangeArrowheads="1"/>
          </p:cNvSpPr>
          <p:nvPr/>
        </p:nvSpPr>
        <p:spPr bwMode="auto">
          <a:xfrm>
            <a:off x="5038725" y="5783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5.25</a:t>
            </a:r>
            <a:endParaRPr lang="en-GB" sz="4400" baseline="-8000">
              <a:latin typeface="Times New Roman" pitchFamily="18" charset="0"/>
              <a:cs typeface="Arial" charset="0"/>
            </a:endParaRPr>
          </a:p>
        </p:txBody>
      </p:sp>
      <p:sp>
        <p:nvSpPr>
          <p:cNvPr id="523284" name="Rectangle 20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523285" name="Group 21"/>
          <p:cNvGrpSpPr>
            <a:grpSpLocks/>
          </p:cNvGrpSpPr>
          <p:nvPr/>
        </p:nvGrpSpPr>
        <p:grpSpPr bwMode="auto">
          <a:xfrm>
            <a:off x="2298700" y="2001838"/>
            <a:ext cx="2108200" cy="3533775"/>
            <a:chOff x="1804" y="1899"/>
            <a:chExt cx="1466" cy="1049"/>
          </a:xfrm>
        </p:grpSpPr>
        <p:sp>
          <p:nvSpPr>
            <p:cNvPr id="523286" name="Line 22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3287" name="Line 23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3288" name="Rectangle 24"/>
          <p:cNvSpPr>
            <a:spLocks noChangeArrowheads="1"/>
          </p:cNvSpPr>
          <p:nvPr/>
        </p:nvSpPr>
        <p:spPr bwMode="auto">
          <a:xfrm>
            <a:off x="6935788" y="367665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52400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523289" name="Text Box 25"/>
          <p:cNvSpPr txBox="1">
            <a:spLocks noChangeArrowheads="1"/>
          </p:cNvSpPr>
          <p:nvPr/>
        </p:nvSpPr>
        <p:spPr bwMode="auto">
          <a:xfrm>
            <a:off x="4454525" y="1849438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Intermediate model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66"/>
                </a:solidFill>
              </a:rPr>
              <a:t>AB</a:t>
            </a:r>
            <a:r>
              <a:rPr lang="en-US">
                <a:solidFill>
                  <a:srgbClr val="66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523290" name="Text Box 26"/>
          <p:cNvSpPr txBox="1">
            <a:spLocks noChangeArrowheads="1"/>
          </p:cNvSpPr>
          <p:nvPr/>
        </p:nvSpPr>
        <p:spPr bwMode="auto">
          <a:xfrm>
            <a:off x="6770688" y="4089400"/>
            <a:ext cx="237331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CD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16 (1/6)</a:t>
            </a:r>
          </a:p>
        </p:txBody>
      </p:sp>
      <p:sp>
        <p:nvSpPr>
          <p:cNvPr id="523291" name="Text Box 27"/>
          <p:cNvSpPr txBox="1">
            <a:spLocks noChangeArrowheads="1"/>
          </p:cNvSpPr>
          <p:nvPr/>
        </p:nvSpPr>
        <p:spPr bwMode="auto">
          <a:xfrm>
            <a:off x="2219325" y="4078288"/>
            <a:ext cx="25542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01700" algn="l"/>
                <a:tab pos="1073150" algn="l"/>
                <a:tab pos="1441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  </a:t>
            </a:r>
            <a:r>
              <a:rPr lang="en-US" sz="1600" b="0">
                <a:latin typeface="Courier New" pitchFamily="49" charset="0"/>
              </a:rPr>
              <a:t>0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400" b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 </a:t>
            </a:r>
            <a:r>
              <a:rPr lang="en-US" sz="1600" b="0">
                <a:latin typeface="Courier New" pitchFamily="49" charset="0"/>
              </a:rPr>
              <a:t>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 0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  <a:p>
            <a:r>
              <a:rPr lang="en-US" sz="1600" b="0">
                <a:latin typeface="Courier New" pitchFamily="49" charset="0"/>
              </a:rPr>
              <a:t>exp(</a:t>
            </a:r>
            <a:r>
              <a:rPr lang="en-US" sz="1600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sz="1600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600" b="0">
                <a:latin typeface="Courier New" pitchFamily="49" charset="0"/>
              </a:rPr>
              <a:t>)	</a:t>
            </a:r>
            <a:r>
              <a:rPr lang="en-US" sz="1400" b="0">
                <a:latin typeface="Courier New" pitchFamily="49" charset="0"/>
              </a:rPr>
              <a:t>=</a:t>
            </a:r>
            <a:r>
              <a:rPr lang="en-US" sz="1600" b="0">
                <a:latin typeface="Courier New" pitchFamily="49" charset="0"/>
              </a:rPr>
              <a:t> 24</a:t>
            </a:r>
            <a:r>
              <a:rPr lang="en-US" sz="1400" b="0">
                <a:latin typeface="Courier New" pitchFamily="49" charset="0"/>
              </a:rPr>
              <a:t> </a:t>
            </a:r>
            <a:r>
              <a:rPr lang="en-US" sz="1600" b="0">
                <a:latin typeface="Courier New" pitchFamily="49" charset="0"/>
              </a:rPr>
              <a:t>(1/4)</a:t>
            </a:r>
          </a:p>
        </p:txBody>
      </p:sp>
      <p:sp>
        <p:nvSpPr>
          <p:cNvPr id="523292" name="Text Box 28"/>
          <p:cNvSpPr txBox="1">
            <a:spLocks noChangeArrowheads="1"/>
          </p:cNvSpPr>
          <p:nvPr/>
        </p:nvSpPr>
        <p:spPr bwMode="auto">
          <a:xfrm>
            <a:off x="398463" y="40878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obs(AB)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9</a:t>
            </a:r>
          </a:p>
          <a:p>
            <a:r>
              <a:rPr lang="en-US" sz="1600">
                <a:latin typeface="Courier New" pitchFamily="49" charset="0"/>
              </a:rPr>
              <a:t>obs(AC)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obs(AD)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20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obs(CD)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10</a:t>
            </a:r>
          </a:p>
          <a:p>
            <a:r>
              <a:rPr lang="en-US" sz="1600">
                <a:latin typeface="Courier New" pitchFamily="49" charset="0"/>
              </a:rPr>
              <a:t>obs(BD)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obs(BC)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</a:t>
            </a:r>
            <a:r>
              <a:rPr lang="en-US" sz="1600" u="sng">
                <a:latin typeface="Courier New" pitchFamily="49" charset="0"/>
              </a:rPr>
              <a:t>19</a:t>
            </a:r>
            <a:endParaRPr lang="en-US" sz="1600" b="0" u="sng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   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</a:rPr>
              <a:t> 96</a:t>
            </a:r>
          </a:p>
        </p:txBody>
      </p:sp>
      <p:grpSp>
        <p:nvGrpSpPr>
          <p:cNvPr id="523293" name="Group 29"/>
          <p:cNvGrpSpPr>
            <a:grpSpLocks/>
          </p:cNvGrpSpPr>
          <p:nvPr/>
        </p:nvGrpSpPr>
        <p:grpSpPr bwMode="auto">
          <a:xfrm>
            <a:off x="5111750" y="1209675"/>
            <a:ext cx="1092200" cy="663575"/>
            <a:chOff x="3324" y="762"/>
            <a:chExt cx="688" cy="418"/>
          </a:xfrm>
        </p:grpSpPr>
        <p:sp>
          <p:nvSpPr>
            <p:cNvPr id="523294" name="Text Box 30"/>
            <p:cNvSpPr txBox="1">
              <a:spLocks noChangeArrowheads="1"/>
            </p:cNvSpPr>
            <p:nvPr/>
          </p:nvSpPr>
          <p:spPr bwMode="auto">
            <a:xfrm>
              <a:off x="3324" y="762"/>
              <a:ext cx="688" cy="418"/>
            </a:xfrm>
            <a:prstGeom prst="rect">
              <a:avLst/>
            </a:prstGeom>
            <a:solidFill>
              <a:srgbClr val="FFFF66"/>
            </a:solidFill>
            <a:ln w="22225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46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36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23295" name="Object 31"/>
            <p:cNvGraphicFramePr>
              <a:graphicFrameLocks noChangeAspect="1"/>
            </p:cNvGraphicFramePr>
            <p:nvPr/>
          </p:nvGraphicFramePr>
          <p:xfrm>
            <a:off x="3379" y="852"/>
            <a:ext cx="584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0" name="Equation" r:id="rId4" imgW="3225800" imgH="1384300" progId="Equation.3">
                    <p:embed/>
                  </p:oleObj>
                </mc:Choice>
                <mc:Fallback>
                  <p:oleObj name="Equation" r:id="rId4" imgW="3225800" imgH="13843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852"/>
                          <a:ext cx="584" cy="2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3296" name="Text Box 32"/>
          <p:cNvSpPr txBox="1">
            <a:spLocks noChangeArrowheads="1"/>
          </p:cNvSpPr>
          <p:nvPr/>
        </p:nvSpPr>
        <p:spPr bwMode="auto">
          <a:xfrm>
            <a:off x="4681538" y="4079875"/>
            <a:ext cx="21939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AB</a:t>
            </a:r>
            <a:r>
              <a:rPr lang="en-US" sz="1600">
                <a:latin typeface="Courier New" pitchFamily="49" charset="0"/>
              </a:rPr>
              <a:t>) = 14.4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16.8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16.8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CD</a:t>
            </a:r>
            <a:r>
              <a:rPr lang="en-US" sz="1600">
                <a:latin typeface="Courier New" pitchFamily="49" charset="0"/>
              </a:rPr>
              <a:t>) = 14.4</a:t>
            </a: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16.8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16.8</a:t>
            </a:r>
          </a:p>
        </p:txBody>
      </p:sp>
      <p:sp>
        <p:nvSpPr>
          <p:cNvPr id="523297" name="Text Box 33"/>
          <p:cNvSpPr txBox="1">
            <a:spLocks noChangeArrowheads="1"/>
          </p:cNvSpPr>
          <p:nvPr/>
        </p:nvSpPr>
        <p:spPr bwMode="auto">
          <a:xfrm>
            <a:off x="423863" y="342582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1679925" y="4097925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1535463" y="4834525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47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59" name="Rectangle 39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5931" name="Rectangle 11"/>
          <p:cNvSpPr>
            <a:spLocks noChangeArrowheads="1"/>
          </p:cNvSpPr>
          <p:nvPr/>
        </p:nvSpPr>
        <p:spPr bwMode="auto">
          <a:xfrm>
            <a:off x="4100513" y="2716213"/>
            <a:ext cx="29670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0.8, </a:t>
            </a:r>
            <a:r>
              <a:rPr lang="fr-FR" sz="2000">
                <a:latin typeface="Times New Roman" pitchFamily="18" charset="0"/>
              </a:rPr>
              <a:t>δ</a:t>
            </a:r>
            <a:r>
              <a:rPr lang="fr-FR">
                <a:latin typeface="Times New Roman" pitchFamily="18" charset="0"/>
              </a:rPr>
              <a:t>1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/>
              <a:t>(intermediate inheritance, </a:t>
            </a:r>
            <a:br>
              <a:rPr lang="fr-FR" sz="1200"/>
            </a:br>
            <a:r>
              <a:rPr lang="fr-FR" sz="1200"/>
              <a:t>some </a:t>
            </a:r>
            <a:r>
              <a:rPr lang="fr-FR" sz="1200">
                <a:solidFill>
                  <a:srgbClr val="FF0066"/>
                </a:solidFill>
              </a:rPr>
              <a:t>A</a:t>
            </a:r>
            <a:r>
              <a:rPr lang="fr-FR" sz="1200"/>
              <a:t>-</a:t>
            </a:r>
            <a:r>
              <a:rPr lang="fr-FR" sz="1200">
                <a:solidFill>
                  <a:srgbClr val="FF0066"/>
                </a:solidFill>
              </a:rPr>
              <a:t>B</a:t>
            </a:r>
            <a:r>
              <a:rPr lang="fr-FR" sz="1200"/>
              <a:t> pairing preference)</a:t>
            </a:r>
          </a:p>
        </p:txBody>
      </p:sp>
      <p:sp>
        <p:nvSpPr>
          <p:cNvPr id="465932" name="Rectangle 12"/>
          <p:cNvSpPr>
            <a:spLocks noChangeArrowheads="1"/>
          </p:cNvSpPr>
          <p:nvPr/>
        </p:nvSpPr>
        <p:spPr bwMode="auto">
          <a:xfrm>
            <a:off x="21971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 b="0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</a:t>
            </a:r>
            <a:r>
              <a:rPr lang="en-US" b="0">
                <a:solidFill>
                  <a:srgbClr val="0000FF"/>
                </a:solidFill>
              </a:rPr>
              <a:t>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65935" name="Rectangle 15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465936" name="Text Box 16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/>
              <a:t>Autotetraploid</a:t>
            </a:r>
          </a:p>
          <a:p>
            <a:pPr algn="ctr"/>
            <a:r>
              <a:rPr lang="en-US" b="0"/>
              <a:t>model</a:t>
            </a:r>
          </a:p>
          <a:p>
            <a:pPr algn="ctr"/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65939" name="Rectangle 19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 b="0"/>
              <a:t>(tetrasomic inheritance)</a:t>
            </a:r>
            <a:endParaRPr lang="fr-FR" sz="1400" b="0">
              <a:latin typeface="Times New Roman" pitchFamily="18" charset="0"/>
            </a:endParaRPr>
          </a:p>
        </p:txBody>
      </p:sp>
      <p:sp>
        <p:nvSpPr>
          <p:cNvPr id="465943" name="Text Box 23"/>
          <p:cNvSpPr txBox="1">
            <a:spLocks noChangeArrowheads="1"/>
          </p:cNvSpPr>
          <p:nvPr/>
        </p:nvSpPr>
        <p:spPr bwMode="auto">
          <a:xfrm>
            <a:off x="2689225" y="5614988"/>
            <a:ext cx="941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465944" name="Text Box 24"/>
          <p:cNvSpPr txBox="1">
            <a:spLocks noChangeArrowheads="1"/>
          </p:cNvSpPr>
          <p:nvPr/>
        </p:nvSpPr>
        <p:spPr bwMode="auto">
          <a:xfrm>
            <a:off x="7186613" y="57816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8.76</a:t>
            </a:r>
            <a:endParaRPr lang="en-GB" sz="4400" baseline="-8000">
              <a:latin typeface="Times New Roman" pitchFamily="18" charset="0"/>
              <a:cs typeface="Arial" charset="0"/>
            </a:endParaRPr>
          </a:p>
        </p:txBody>
      </p:sp>
      <p:sp>
        <p:nvSpPr>
          <p:cNvPr id="465945" name="Text Box 25"/>
          <p:cNvSpPr txBox="1">
            <a:spLocks noChangeArrowheads="1"/>
          </p:cNvSpPr>
          <p:nvPr/>
        </p:nvSpPr>
        <p:spPr bwMode="auto">
          <a:xfrm>
            <a:off x="5038725" y="5783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2.56</a:t>
            </a:r>
            <a:endParaRPr lang="en-GB" sz="4400" baseline="-8000">
              <a:latin typeface="Times New Roman" pitchFamily="18" charset="0"/>
              <a:cs typeface="Arial" charset="0"/>
            </a:endParaRPr>
          </a:p>
        </p:txBody>
      </p:sp>
      <p:sp>
        <p:nvSpPr>
          <p:cNvPr id="465950" name="Rectangle 30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465954" name="Group 34"/>
          <p:cNvGrpSpPr>
            <a:grpSpLocks/>
          </p:cNvGrpSpPr>
          <p:nvPr/>
        </p:nvGrpSpPr>
        <p:grpSpPr bwMode="auto">
          <a:xfrm>
            <a:off x="2298700" y="2001838"/>
            <a:ext cx="2108200" cy="3533775"/>
            <a:chOff x="1804" y="1899"/>
            <a:chExt cx="1466" cy="1049"/>
          </a:xfrm>
        </p:grpSpPr>
        <p:sp>
          <p:nvSpPr>
            <p:cNvPr id="465955" name="Line 35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5956" name="Line 36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5957" name="Rectangle 37"/>
          <p:cNvSpPr>
            <a:spLocks noChangeArrowheads="1"/>
          </p:cNvSpPr>
          <p:nvPr/>
        </p:nvSpPr>
        <p:spPr bwMode="auto">
          <a:xfrm>
            <a:off x="6935788" y="367665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52400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465958" name="Text Box 38"/>
          <p:cNvSpPr txBox="1">
            <a:spLocks noChangeArrowheads="1"/>
          </p:cNvSpPr>
          <p:nvPr/>
        </p:nvSpPr>
        <p:spPr bwMode="auto">
          <a:xfrm>
            <a:off x="4454525" y="1849438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Intermediate model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66"/>
                </a:solidFill>
              </a:rPr>
              <a:t>AB</a:t>
            </a:r>
            <a:r>
              <a:rPr lang="en-US">
                <a:solidFill>
                  <a:srgbClr val="66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grpSp>
        <p:nvGrpSpPr>
          <p:cNvPr id="465961" name="Group 41"/>
          <p:cNvGrpSpPr>
            <a:grpSpLocks/>
          </p:cNvGrpSpPr>
          <p:nvPr/>
        </p:nvGrpSpPr>
        <p:grpSpPr bwMode="auto">
          <a:xfrm>
            <a:off x="398463" y="1209675"/>
            <a:ext cx="8745537" cy="4681538"/>
            <a:chOff x="251" y="762"/>
            <a:chExt cx="5509" cy="2949"/>
          </a:xfrm>
        </p:grpSpPr>
        <p:sp>
          <p:nvSpPr>
            <p:cNvPr id="465962" name="Text Box 42"/>
            <p:cNvSpPr txBox="1">
              <a:spLocks noChangeArrowheads="1"/>
            </p:cNvSpPr>
            <p:nvPr/>
          </p:nvSpPr>
          <p:spPr bwMode="auto">
            <a:xfrm>
              <a:off x="4265" y="2576"/>
              <a:ext cx="1495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AB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CD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</p:txBody>
        </p:sp>
        <p:sp>
          <p:nvSpPr>
            <p:cNvPr id="465963" name="Text Box 43"/>
            <p:cNvSpPr txBox="1">
              <a:spLocks noChangeArrowheads="1"/>
            </p:cNvSpPr>
            <p:nvPr/>
          </p:nvSpPr>
          <p:spPr bwMode="auto">
            <a:xfrm>
              <a:off x="1398" y="2569"/>
              <a:ext cx="1609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AB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  </a:t>
              </a:r>
              <a:r>
                <a:rPr lang="en-US" sz="1600" b="0">
                  <a:latin typeface="Courier New" pitchFamily="49" charset="0"/>
                </a:rPr>
                <a:t>0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400" b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 </a:t>
              </a:r>
              <a:r>
                <a:rPr lang="en-US" sz="1600" b="0">
                  <a:latin typeface="Courier New" pitchFamily="49" charset="0"/>
                </a:rPr>
                <a:t>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 0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</p:txBody>
        </p:sp>
        <p:sp>
          <p:nvSpPr>
            <p:cNvPr id="465964" name="Text Box 44"/>
            <p:cNvSpPr txBox="1">
              <a:spLocks noChangeArrowheads="1"/>
            </p:cNvSpPr>
            <p:nvPr/>
          </p:nvSpPr>
          <p:spPr bwMode="auto">
            <a:xfrm>
              <a:off x="251" y="2575"/>
              <a:ext cx="1568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>
                  <a:latin typeface="Courier New" pitchFamily="49" charset="0"/>
                </a:rPr>
                <a:t>obs(AB)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 9</a:t>
              </a:r>
            </a:p>
            <a:p>
              <a:r>
                <a:rPr lang="en-US" sz="1600">
                  <a:latin typeface="Courier New" pitchFamily="49" charset="0"/>
                </a:rPr>
                <a:t>obs(AC)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19</a:t>
              </a:r>
              <a:endParaRPr lang="en-US" sz="1600" b="0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obs(AD)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20</a:t>
              </a:r>
              <a:endParaRPr lang="en-US" sz="1600" b="0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obs(CD)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10</a:t>
              </a:r>
            </a:p>
            <a:p>
              <a:r>
                <a:rPr lang="en-US" sz="1600">
                  <a:latin typeface="Courier New" pitchFamily="49" charset="0"/>
                </a:rPr>
                <a:t>obs(BD)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19</a:t>
              </a:r>
              <a:endParaRPr lang="en-US" sz="1600" b="0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obs(BC)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</a:t>
              </a:r>
              <a:r>
                <a:rPr lang="en-US" sz="1600" u="sng">
                  <a:latin typeface="Courier New" pitchFamily="49" charset="0"/>
                </a:rPr>
                <a:t>19</a:t>
              </a:r>
              <a:endParaRPr lang="en-US" sz="1600" b="0" u="sng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        </a:t>
              </a:r>
              <a:r>
                <a:rPr lang="en-US" sz="1400">
                  <a:latin typeface="Courier New" pitchFamily="49" charset="0"/>
                </a:rPr>
                <a:t> </a:t>
              </a:r>
              <a:r>
                <a:rPr lang="en-US" sz="1600">
                  <a:latin typeface="Courier New" pitchFamily="49" charset="0"/>
                </a:rPr>
                <a:t> 96</a:t>
              </a:r>
            </a:p>
          </p:txBody>
        </p:sp>
        <p:grpSp>
          <p:nvGrpSpPr>
            <p:cNvPr id="465965" name="Group 45"/>
            <p:cNvGrpSpPr>
              <a:grpSpLocks/>
            </p:cNvGrpSpPr>
            <p:nvPr/>
          </p:nvGrpSpPr>
          <p:grpSpPr bwMode="auto">
            <a:xfrm>
              <a:off x="3220" y="762"/>
              <a:ext cx="688" cy="418"/>
              <a:chOff x="3324" y="762"/>
              <a:chExt cx="688" cy="418"/>
            </a:xfrm>
          </p:grpSpPr>
          <p:sp>
            <p:nvSpPr>
              <p:cNvPr id="465966" name="Text Box 46"/>
              <p:cNvSpPr txBox="1">
                <a:spLocks noChangeArrowheads="1"/>
              </p:cNvSpPr>
              <p:nvPr/>
            </p:nvSpPr>
            <p:spPr bwMode="auto">
              <a:xfrm>
                <a:off x="3324" y="762"/>
                <a:ext cx="688" cy="418"/>
              </a:xfrm>
              <a:prstGeom prst="rect">
                <a:avLst/>
              </a:prstGeom>
              <a:solidFill>
                <a:srgbClr val="FFFF66"/>
              </a:solidFill>
              <a:ln w="22225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sz="36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465967" name="Object 47"/>
              <p:cNvGraphicFramePr>
                <a:graphicFrameLocks noChangeAspect="1"/>
              </p:cNvGraphicFramePr>
              <p:nvPr/>
            </p:nvGraphicFramePr>
            <p:xfrm>
              <a:off x="3379" y="852"/>
              <a:ext cx="584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34" name="Equation" r:id="rId4" imgW="3225800" imgH="1384300" progId="Equation.3">
                      <p:embed/>
                    </p:oleObj>
                  </mc:Choice>
                  <mc:Fallback>
                    <p:oleObj name="Equation" r:id="rId4" imgW="3225800" imgH="138430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9" y="852"/>
                            <a:ext cx="584" cy="2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5968" name="Text Box 48"/>
          <p:cNvSpPr txBox="1">
            <a:spLocks noChangeArrowheads="1"/>
          </p:cNvSpPr>
          <p:nvPr/>
        </p:nvSpPr>
        <p:spPr bwMode="auto">
          <a:xfrm>
            <a:off x="4681538" y="4079875"/>
            <a:ext cx="21939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AB</a:t>
            </a:r>
            <a:r>
              <a:rPr lang="en-US" sz="1600">
                <a:latin typeface="Courier New" pitchFamily="49" charset="0"/>
              </a:rPr>
              <a:t>) = 12.8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17.6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17.6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CD</a:t>
            </a:r>
            <a:r>
              <a:rPr lang="en-US" sz="1600">
                <a:latin typeface="Courier New" pitchFamily="49" charset="0"/>
              </a:rPr>
              <a:t>) = 12.8</a:t>
            </a: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17.6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17.6</a:t>
            </a:r>
          </a:p>
        </p:txBody>
      </p:sp>
      <p:sp>
        <p:nvSpPr>
          <p:cNvPr id="465969" name="Text Box 49"/>
          <p:cNvSpPr txBox="1">
            <a:spLocks noChangeArrowheads="1"/>
          </p:cNvSpPr>
          <p:nvPr/>
        </p:nvSpPr>
        <p:spPr bwMode="auto">
          <a:xfrm>
            <a:off x="423863" y="342582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679925" y="4097925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1535463" y="4834525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67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07" name="Rectangle 39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67979" name="Rectangle 11"/>
          <p:cNvSpPr>
            <a:spLocks noChangeArrowheads="1"/>
          </p:cNvSpPr>
          <p:nvPr/>
        </p:nvSpPr>
        <p:spPr bwMode="auto">
          <a:xfrm>
            <a:off x="4100513" y="2716213"/>
            <a:ext cx="29670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0.7, </a:t>
            </a:r>
            <a:r>
              <a:rPr lang="fr-FR" sz="2000">
                <a:latin typeface="Times New Roman" pitchFamily="18" charset="0"/>
              </a:rPr>
              <a:t>δ</a:t>
            </a:r>
            <a:r>
              <a:rPr lang="fr-FR">
                <a:latin typeface="Times New Roman" pitchFamily="18" charset="0"/>
              </a:rPr>
              <a:t>1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/>
              <a:t>(intermediate inheritance, </a:t>
            </a:r>
            <a:br>
              <a:rPr lang="fr-FR" sz="1200"/>
            </a:br>
            <a:r>
              <a:rPr lang="fr-FR" sz="1200"/>
              <a:t>some </a:t>
            </a:r>
            <a:r>
              <a:rPr lang="fr-FR" sz="1200">
                <a:solidFill>
                  <a:srgbClr val="FF0066"/>
                </a:solidFill>
              </a:rPr>
              <a:t>A</a:t>
            </a:r>
            <a:r>
              <a:rPr lang="fr-FR" sz="1200"/>
              <a:t>-</a:t>
            </a:r>
            <a:r>
              <a:rPr lang="fr-FR" sz="1200">
                <a:solidFill>
                  <a:srgbClr val="FF0066"/>
                </a:solidFill>
              </a:rPr>
              <a:t>B</a:t>
            </a:r>
            <a:r>
              <a:rPr lang="fr-FR" sz="1200"/>
              <a:t> pairing preference)</a:t>
            </a:r>
          </a:p>
        </p:txBody>
      </p:sp>
      <p:sp>
        <p:nvSpPr>
          <p:cNvPr id="467980" name="Rectangle 12"/>
          <p:cNvSpPr>
            <a:spLocks noChangeArrowheads="1"/>
          </p:cNvSpPr>
          <p:nvPr/>
        </p:nvSpPr>
        <p:spPr bwMode="auto">
          <a:xfrm>
            <a:off x="21971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 b="0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</a:t>
            </a:r>
            <a:r>
              <a:rPr lang="en-US" b="0">
                <a:solidFill>
                  <a:srgbClr val="0000FF"/>
                </a:solidFill>
              </a:rPr>
              <a:t>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67983" name="Rectangle 15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/>
              <a:t>Autotetraploid</a:t>
            </a:r>
          </a:p>
          <a:p>
            <a:pPr algn="ctr"/>
            <a:r>
              <a:rPr lang="en-US" b="0"/>
              <a:t>model</a:t>
            </a:r>
          </a:p>
          <a:p>
            <a:pPr algn="ctr"/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67987" name="Rectangle 19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 b="0"/>
              <a:t>(tetrasomic inheritance)</a:t>
            </a:r>
            <a:endParaRPr lang="fr-FR" sz="1400" b="0">
              <a:latin typeface="Times New Roman" pitchFamily="18" charset="0"/>
            </a:endParaRPr>
          </a:p>
        </p:txBody>
      </p:sp>
      <p:sp>
        <p:nvSpPr>
          <p:cNvPr id="467991" name="Text Box 23"/>
          <p:cNvSpPr txBox="1">
            <a:spLocks noChangeArrowheads="1"/>
          </p:cNvSpPr>
          <p:nvPr/>
        </p:nvSpPr>
        <p:spPr bwMode="auto">
          <a:xfrm>
            <a:off x="2689225" y="5614988"/>
            <a:ext cx="941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467992" name="Text Box 24"/>
          <p:cNvSpPr txBox="1">
            <a:spLocks noChangeArrowheads="1"/>
          </p:cNvSpPr>
          <p:nvPr/>
        </p:nvSpPr>
        <p:spPr bwMode="auto">
          <a:xfrm>
            <a:off x="7186613" y="57816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8.76</a:t>
            </a:r>
            <a:endParaRPr lang="en-GB" sz="4400" baseline="-8000">
              <a:latin typeface="Times New Roman" pitchFamily="18" charset="0"/>
              <a:cs typeface="Arial" charset="0"/>
            </a:endParaRPr>
          </a:p>
        </p:txBody>
      </p:sp>
      <p:sp>
        <p:nvSpPr>
          <p:cNvPr id="467993" name="Text Box 25"/>
          <p:cNvSpPr txBox="1">
            <a:spLocks noChangeArrowheads="1"/>
          </p:cNvSpPr>
          <p:nvPr/>
        </p:nvSpPr>
        <p:spPr bwMode="auto">
          <a:xfrm>
            <a:off x="5038725" y="5783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 = 0.79</a:t>
            </a:r>
            <a:endParaRPr lang="en-GB" sz="4400" baseline="-8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67998" name="Rectangle 30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468002" name="Group 34"/>
          <p:cNvGrpSpPr>
            <a:grpSpLocks/>
          </p:cNvGrpSpPr>
          <p:nvPr/>
        </p:nvGrpSpPr>
        <p:grpSpPr bwMode="auto">
          <a:xfrm>
            <a:off x="2298700" y="2001838"/>
            <a:ext cx="2108200" cy="3533775"/>
            <a:chOff x="1804" y="1899"/>
            <a:chExt cx="1466" cy="1049"/>
          </a:xfrm>
        </p:grpSpPr>
        <p:sp>
          <p:nvSpPr>
            <p:cNvPr id="468003" name="Line 35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8004" name="Line 36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8005" name="Rectangle 37"/>
          <p:cNvSpPr>
            <a:spLocks noChangeArrowheads="1"/>
          </p:cNvSpPr>
          <p:nvPr/>
        </p:nvSpPr>
        <p:spPr bwMode="auto">
          <a:xfrm>
            <a:off x="6935788" y="367665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52400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468006" name="Text Box 38"/>
          <p:cNvSpPr txBox="1">
            <a:spLocks noChangeArrowheads="1"/>
          </p:cNvSpPr>
          <p:nvPr/>
        </p:nvSpPr>
        <p:spPr bwMode="auto">
          <a:xfrm>
            <a:off x="4454525" y="1849438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Intermediate model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66"/>
                </a:solidFill>
              </a:rPr>
              <a:t>AB</a:t>
            </a:r>
            <a:r>
              <a:rPr lang="en-US">
                <a:solidFill>
                  <a:srgbClr val="66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468008" name="Text Box 40"/>
          <p:cNvSpPr txBox="1">
            <a:spLocks noChangeArrowheads="1"/>
          </p:cNvSpPr>
          <p:nvPr/>
        </p:nvSpPr>
        <p:spPr bwMode="auto">
          <a:xfrm>
            <a:off x="4681538" y="4079875"/>
            <a:ext cx="21939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AB</a:t>
            </a:r>
            <a:r>
              <a:rPr lang="en-US" sz="1600">
                <a:latin typeface="Courier New" pitchFamily="49" charset="0"/>
              </a:rPr>
              <a:t>) = 11.2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18.4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18.4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CD</a:t>
            </a:r>
            <a:r>
              <a:rPr lang="en-US" sz="1600">
                <a:latin typeface="Courier New" pitchFamily="49" charset="0"/>
              </a:rPr>
              <a:t>) = 11.2</a:t>
            </a: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18.4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18.4</a:t>
            </a:r>
          </a:p>
        </p:txBody>
      </p:sp>
      <p:grpSp>
        <p:nvGrpSpPr>
          <p:cNvPr id="468009" name="Group 41"/>
          <p:cNvGrpSpPr>
            <a:grpSpLocks/>
          </p:cNvGrpSpPr>
          <p:nvPr/>
        </p:nvGrpSpPr>
        <p:grpSpPr bwMode="auto">
          <a:xfrm>
            <a:off x="398463" y="1209675"/>
            <a:ext cx="8745537" cy="4681538"/>
            <a:chOff x="251" y="762"/>
            <a:chExt cx="5509" cy="2949"/>
          </a:xfrm>
        </p:grpSpPr>
        <p:sp>
          <p:nvSpPr>
            <p:cNvPr id="468010" name="Text Box 42"/>
            <p:cNvSpPr txBox="1">
              <a:spLocks noChangeArrowheads="1"/>
            </p:cNvSpPr>
            <p:nvPr/>
          </p:nvSpPr>
          <p:spPr bwMode="auto">
            <a:xfrm>
              <a:off x="4265" y="2576"/>
              <a:ext cx="1495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AB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CD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</p:txBody>
        </p:sp>
        <p:sp>
          <p:nvSpPr>
            <p:cNvPr id="468011" name="Text Box 43"/>
            <p:cNvSpPr txBox="1">
              <a:spLocks noChangeArrowheads="1"/>
            </p:cNvSpPr>
            <p:nvPr/>
          </p:nvSpPr>
          <p:spPr bwMode="auto">
            <a:xfrm>
              <a:off x="1398" y="2569"/>
              <a:ext cx="1609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AB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  </a:t>
              </a:r>
              <a:r>
                <a:rPr lang="en-US" sz="1600" b="0">
                  <a:latin typeface="Courier New" pitchFamily="49" charset="0"/>
                </a:rPr>
                <a:t>0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400" b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 </a:t>
              </a:r>
              <a:r>
                <a:rPr lang="en-US" sz="1600" b="0">
                  <a:latin typeface="Courier New" pitchFamily="49" charset="0"/>
                </a:rPr>
                <a:t>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 0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</p:txBody>
        </p:sp>
        <p:sp>
          <p:nvSpPr>
            <p:cNvPr id="468012" name="Text Box 44"/>
            <p:cNvSpPr txBox="1">
              <a:spLocks noChangeArrowheads="1"/>
            </p:cNvSpPr>
            <p:nvPr/>
          </p:nvSpPr>
          <p:spPr bwMode="auto">
            <a:xfrm>
              <a:off x="251" y="2575"/>
              <a:ext cx="1568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>
                  <a:latin typeface="Courier New" pitchFamily="49" charset="0"/>
                </a:rPr>
                <a:t>obs(AB)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 9</a:t>
              </a:r>
            </a:p>
            <a:p>
              <a:r>
                <a:rPr lang="en-US" sz="1600">
                  <a:latin typeface="Courier New" pitchFamily="49" charset="0"/>
                </a:rPr>
                <a:t>obs(AC)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19</a:t>
              </a:r>
              <a:endParaRPr lang="en-US" sz="1600" b="0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obs(AD)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20</a:t>
              </a:r>
              <a:endParaRPr lang="en-US" sz="1600" b="0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obs(CD)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10</a:t>
              </a:r>
            </a:p>
            <a:p>
              <a:r>
                <a:rPr lang="en-US" sz="1600">
                  <a:latin typeface="Courier New" pitchFamily="49" charset="0"/>
                </a:rPr>
                <a:t>obs(BD)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19</a:t>
              </a:r>
              <a:endParaRPr lang="en-US" sz="1600" b="0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obs(BC) </a:t>
              </a:r>
              <a:r>
                <a:rPr lang="en-US" sz="1400">
                  <a:latin typeface="Courier New" pitchFamily="49" charset="0"/>
                </a:rPr>
                <a:t>=</a:t>
              </a:r>
              <a:r>
                <a:rPr lang="en-US" sz="1600">
                  <a:latin typeface="Courier New" pitchFamily="49" charset="0"/>
                </a:rPr>
                <a:t> </a:t>
              </a:r>
              <a:r>
                <a:rPr lang="en-US" sz="1600" u="sng">
                  <a:latin typeface="Courier New" pitchFamily="49" charset="0"/>
                </a:rPr>
                <a:t>19</a:t>
              </a:r>
              <a:endParaRPr lang="en-US" sz="1600" b="0" u="sng">
                <a:latin typeface="Courier New" pitchFamily="49" charset="0"/>
              </a:endParaRPr>
            </a:p>
            <a:p>
              <a:r>
                <a:rPr lang="en-US" sz="1600">
                  <a:latin typeface="Courier New" pitchFamily="49" charset="0"/>
                </a:rPr>
                <a:t>        </a:t>
              </a:r>
              <a:r>
                <a:rPr lang="en-US" sz="1400">
                  <a:latin typeface="Courier New" pitchFamily="49" charset="0"/>
                </a:rPr>
                <a:t> </a:t>
              </a:r>
              <a:r>
                <a:rPr lang="en-US" sz="1600">
                  <a:latin typeface="Courier New" pitchFamily="49" charset="0"/>
                </a:rPr>
                <a:t> 96</a:t>
              </a:r>
            </a:p>
          </p:txBody>
        </p:sp>
        <p:grpSp>
          <p:nvGrpSpPr>
            <p:cNvPr id="468013" name="Group 45"/>
            <p:cNvGrpSpPr>
              <a:grpSpLocks/>
            </p:cNvGrpSpPr>
            <p:nvPr/>
          </p:nvGrpSpPr>
          <p:grpSpPr bwMode="auto">
            <a:xfrm>
              <a:off x="3220" y="762"/>
              <a:ext cx="688" cy="418"/>
              <a:chOff x="3324" y="762"/>
              <a:chExt cx="688" cy="418"/>
            </a:xfrm>
          </p:grpSpPr>
          <p:sp>
            <p:nvSpPr>
              <p:cNvPr id="468014" name="Text Box 46"/>
              <p:cNvSpPr txBox="1">
                <a:spLocks noChangeArrowheads="1"/>
              </p:cNvSpPr>
              <p:nvPr/>
            </p:nvSpPr>
            <p:spPr bwMode="auto">
              <a:xfrm>
                <a:off x="3324" y="762"/>
                <a:ext cx="688" cy="418"/>
              </a:xfrm>
              <a:prstGeom prst="rect">
                <a:avLst/>
              </a:prstGeom>
              <a:solidFill>
                <a:srgbClr val="FFFF66"/>
              </a:solidFill>
              <a:ln w="22225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sz="36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468015" name="Object 47"/>
              <p:cNvGraphicFramePr>
                <a:graphicFrameLocks noChangeAspect="1"/>
              </p:cNvGraphicFramePr>
              <p:nvPr/>
            </p:nvGraphicFramePr>
            <p:xfrm>
              <a:off x="3379" y="852"/>
              <a:ext cx="584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58" name="Equation" r:id="rId4" imgW="3238500" imgH="1384300" progId="Equation.3">
                      <p:embed/>
                    </p:oleObj>
                  </mc:Choice>
                  <mc:Fallback>
                    <p:oleObj name="Equation" r:id="rId4" imgW="3238500" imgH="138430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9" y="852"/>
                            <a:ext cx="584" cy="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8016" name="Text Box 48"/>
          <p:cNvSpPr txBox="1">
            <a:spLocks noChangeArrowheads="1"/>
          </p:cNvSpPr>
          <p:nvPr/>
        </p:nvSpPr>
        <p:spPr bwMode="auto">
          <a:xfrm>
            <a:off x="423863" y="342582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679925" y="4097925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1535463" y="4834525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81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70024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4100513" y="2716213"/>
            <a:ext cx="29670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>
                <a:latin typeface="Times New Roman" pitchFamily="18" charset="0"/>
              </a:rPr>
              <a:t>τ</a:t>
            </a:r>
            <a:r>
              <a:rPr lang="fr-FR"/>
              <a:t> = 0.6, </a:t>
            </a:r>
            <a:r>
              <a:rPr lang="fr-FR" sz="2000">
                <a:latin typeface="Times New Roman" pitchFamily="18" charset="0"/>
              </a:rPr>
              <a:t>δ</a:t>
            </a:r>
            <a:r>
              <a:rPr lang="fr-FR">
                <a:latin typeface="Times New Roman" pitchFamily="18" charset="0"/>
              </a:rPr>
              <a:t>1</a:t>
            </a:r>
            <a:r>
              <a:rPr lang="fr-FR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/>
              <a:t>(intermediate inheritance, </a:t>
            </a:r>
            <a:br>
              <a:rPr lang="fr-FR" sz="1200"/>
            </a:br>
            <a:r>
              <a:rPr lang="fr-FR" sz="1200"/>
              <a:t>some </a:t>
            </a:r>
            <a:r>
              <a:rPr lang="fr-FR" sz="1200">
                <a:solidFill>
                  <a:srgbClr val="FF0066"/>
                </a:solidFill>
              </a:rPr>
              <a:t>A</a:t>
            </a:r>
            <a:r>
              <a:rPr lang="fr-FR" sz="1200"/>
              <a:t>-</a:t>
            </a:r>
            <a:r>
              <a:rPr lang="fr-FR" sz="1200">
                <a:solidFill>
                  <a:srgbClr val="FF0066"/>
                </a:solidFill>
              </a:rPr>
              <a:t>B</a:t>
            </a:r>
            <a:r>
              <a:rPr lang="fr-FR" sz="1200"/>
              <a:t> pairing preference)</a:t>
            </a:r>
          </a:p>
        </p:txBody>
      </p:sp>
      <p:sp>
        <p:nvSpPr>
          <p:cNvPr id="470028" name="Rectangle 12"/>
          <p:cNvSpPr>
            <a:spLocks noChangeArrowheads="1"/>
          </p:cNvSpPr>
          <p:nvPr/>
        </p:nvSpPr>
        <p:spPr bwMode="auto">
          <a:xfrm>
            <a:off x="2197100" y="1849438"/>
            <a:ext cx="22209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 b="0"/>
              <a:t>Allotetraploid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model </a:t>
            </a:r>
          </a:p>
          <a:p>
            <a:pPr algn="ctr">
              <a:tabLst>
                <a:tab pos="384175" algn="l"/>
              </a:tabLst>
            </a:pPr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</a:t>
            </a:r>
            <a:r>
              <a:rPr lang="en-US" b="0">
                <a:solidFill>
                  <a:srgbClr val="0000FF"/>
                </a:solidFill>
              </a:rPr>
              <a:t>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70031" name="Rectangle 15"/>
          <p:cNvSpPr>
            <a:spLocks noChangeArrowheads="1"/>
          </p:cNvSpPr>
          <p:nvPr/>
        </p:nvSpPr>
        <p:spPr bwMode="auto">
          <a:xfrm>
            <a:off x="2220913" y="2716213"/>
            <a:ext cx="217328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0, </a:t>
            </a:r>
            <a:r>
              <a:rPr lang="fr-FR" sz="2000" b="0">
                <a:latin typeface="Times New Roman" pitchFamily="18" charset="0"/>
              </a:rPr>
              <a:t>δ</a:t>
            </a:r>
            <a:r>
              <a:rPr lang="fr-FR" b="0">
                <a:latin typeface="Times New Roman" pitchFamily="18" charset="0"/>
              </a:rPr>
              <a:t>1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200" b="0"/>
              <a:t>(disomic inheritance, </a:t>
            </a:r>
            <a:br>
              <a:rPr lang="fr-FR" sz="1200" b="0"/>
            </a:br>
            <a:r>
              <a:rPr lang="fr-FR" sz="1200" b="0">
                <a:solidFill>
                  <a:srgbClr val="FF0000"/>
                </a:solidFill>
              </a:rPr>
              <a:t>A</a:t>
            </a:r>
            <a:r>
              <a:rPr lang="fr-FR" sz="1200" b="0"/>
              <a:t>-</a:t>
            </a:r>
            <a:r>
              <a:rPr lang="fr-FR" sz="1200" b="0">
                <a:solidFill>
                  <a:srgbClr val="FF0000"/>
                </a:solidFill>
              </a:rPr>
              <a:t>B</a:t>
            </a:r>
            <a:r>
              <a:rPr lang="fr-FR" sz="1200" b="0"/>
              <a:t> pairing preference)</a:t>
            </a:r>
          </a:p>
        </p:txBody>
      </p:sp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6613525" y="184943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/>
              <a:t>Autotetraploid</a:t>
            </a:r>
          </a:p>
          <a:p>
            <a:pPr algn="ctr"/>
            <a:r>
              <a:rPr lang="en-US" b="0"/>
              <a:t>model</a:t>
            </a:r>
          </a:p>
          <a:p>
            <a:pPr algn="ctr"/>
            <a:r>
              <a:rPr lang="en-US" b="0"/>
              <a:t>(</a:t>
            </a:r>
            <a:r>
              <a:rPr lang="en-US" b="0">
                <a:solidFill>
                  <a:srgbClr val="FF0000"/>
                </a:solidFill>
              </a:rPr>
              <a:t>ABCD</a:t>
            </a:r>
            <a:r>
              <a:rPr lang="en-US" b="0"/>
              <a:t>)</a:t>
            </a:r>
            <a:endParaRPr lang="en-US" sz="1600" b="0"/>
          </a:p>
        </p:txBody>
      </p:sp>
      <p:sp>
        <p:nvSpPr>
          <p:cNvPr id="470035" name="Rectangle 19"/>
          <p:cNvSpPr>
            <a:spLocks noChangeArrowheads="1"/>
          </p:cNvSpPr>
          <p:nvPr/>
        </p:nvSpPr>
        <p:spPr bwMode="auto">
          <a:xfrm>
            <a:off x="6561138" y="2716213"/>
            <a:ext cx="2617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2000" b="0">
                <a:latin typeface="Times New Roman" pitchFamily="18" charset="0"/>
              </a:rPr>
              <a:t>τ</a:t>
            </a:r>
            <a:r>
              <a:rPr lang="fr-FR" b="0"/>
              <a:t> = 1</a:t>
            </a:r>
          </a:p>
          <a:p>
            <a:pPr algn="ctr">
              <a:spcBef>
                <a:spcPct val="20000"/>
              </a:spcBef>
              <a:tabLst>
                <a:tab pos="363538" algn="l"/>
              </a:tabLst>
            </a:pPr>
            <a:r>
              <a:rPr lang="fr-FR" sz="1400" b="0"/>
              <a:t>(tetrasomic inheritance)</a:t>
            </a:r>
            <a:endParaRPr lang="fr-FR" sz="1400" b="0">
              <a:latin typeface="Times New Roman" pitchFamily="18" charset="0"/>
            </a:endParaRPr>
          </a:p>
        </p:txBody>
      </p:sp>
      <p:sp>
        <p:nvSpPr>
          <p:cNvPr id="470039" name="Text Box 23"/>
          <p:cNvSpPr txBox="1">
            <a:spLocks noChangeArrowheads="1"/>
          </p:cNvSpPr>
          <p:nvPr/>
        </p:nvSpPr>
        <p:spPr bwMode="auto">
          <a:xfrm>
            <a:off x="2689225" y="5614988"/>
            <a:ext cx="941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470040" name="Text Box 24"/>
          <p:cNvSpPr txBox="1">
            <a:spLocks noChangeArrowheads="1"/>
          </p:cNvSpPr>
          <p:nvPr/>
        </p:nvSpPr>
        <p:spPr bwMode="auto">
          <a:xfrm>
            <a:off x="7186613" y="57816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8.76</a:t>
            </a:r>
            <a:endParaRPr lang="en-GB" sz="4400" baseline="-8000">
              <a:latin typeface="Times New Roman" pitchFamily="18" charset="0"/>
              <a:cs typeface="Arial" charset="0"/>
            </a:endParaRPr>
          </a:p>
        </p:txBody>
      </p:sp>
      <p:sp>
        <p:nvSpPr>
          <p:cNvPr id="470041" name="Text Box 25"/>
          <p:cNvSpPr txBox="1">
            <a:spLocks noChangeArrowheads="1"/>
          </p:cNvSpPr>
          <p:nvPr/>
        </p:nvSpPr>
        <p:spPr bwMode="auto">
          <a:xfrm>
            <a:off x="5038725" y="5783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G = 0.09</a:t>
            </a:r>
            <a:endParaRPr lang="en-GB" sz="4400" baseline="-8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70046" name="Rectangle 30"/>
          <p:cNvSpPr>
            <a:spLocks noChangeArrowheads="1"/>
          </p:cNvSpPr>
          <p:nvPr/>
        </p:nvSpPr>
        <p:spPr bwMode="auto">
          <a:xfrm>
            <a:off x="2509838" y="3727450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44145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grpSp>
        <p:nvGrpSpPr>
          <p:cNvPr id="470050" name="Group 34"/>
          <p:cNvGrpSpPr>
            <a:grpSpLocks/>
          </p:cNvGrpSpPr>
          <p:nvPr/>
        </p:nvGrpSpPr>
        <p:grpSpPr bwMode="auto">
          <a:xfrm>
            <a:off x="2298700" y="2001838"/>
            <a:ext cx="2108200" cy="3533775"/>
            <a:chOff x="1804" y="1899"/>
            <a:chExt cx="1466" cy="1049"/>
          </a:xfrm>
        </p:grpSpPr>
        <p:sp>
          <p:nvSpPr>
            <p:cNvPr id="470051" name="Line 35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0052" name="Line 36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0053" name="Rectangle 37"/>
          <p:cNvSpPr>
            <a:spLocks noChangeArrowheads="1"/>
          </p:cNvSpPr>
          <p:nvPr/>
        </p:nvSpPr>
        <p:spPr bwMode="auto">
          <a:xfrm>
            <a:off x="6935788" y="367665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1524000" algn="l"/>
              </a:tabLst>
            </a:pPr>
            <a:r>
              <a:rPr lang="fr-FR" sz="1600" b="0"/>
              <a:t>	</a:t>
            </a:r>
            <a:r>
              <a:rPr lang="fr-FR" sz="1600" b="0">
                <a:latin typeface="Courier New" pitchFamily="49" charset="0"/>
              </a:rPr>
              <a:t>p</a:t>
            </a:r>
            <a:endParaRPr lang="en-US" sz="1600" b="0">
              <a:latin typeface="Courier New" pitchFamily="49" charset="0"/>
            </a:endParaRPr>
          </a:p>
        </p:txBody>
      </p:sp>
      <p:sp>
        <p:nvSpPr>
          <p:cNvPr id="470054" name="Text Box 38"/>
          <p:cNvSpPr txBox="1">
            <a:spLocks noChangeArrowheads="1"/>
          </p:cNvSpPr>
          <p:nvPr/>
        </p:nvSpPr>
        <p:spPr bwMode="auto">
          <a:xfrm>
            <a:off x="4454525" y="1849438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Intermediate model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66"/>
                </a:solidFill>
              </a:rPr>
              <a:t>AB</a:t>
            </a:r>
            <a:r>
              <a:rPr lang="en-US">
                <a:solidFill>
                  <a:srgbClr val="6600FF"/>
                </a:solidFill>
              </a:rPr>
              <a:t>CD</a:t>
            </a:r>
            <a:r>
              <a:rPr lang="en-US"/>
              <a:t>)</a:t>
            </a:r>
            <a:endParaRPr lang="en-US" sz="1600"/>
          </a:p>
        </p:txBody>
      </p:sp>
      <p:sp>
        <p:nvSpPr>
          <p:cNvPr id="470056" name="Text Box 40"/>
          <p:cNvSpPr txBox="1">
            <a:spLocks noChangeArrowheads="1"/>
          </p:cNvSpPr>
          <p:nvPr/>
        </p:nvSpPr>
        <p:spPr bwMode="auto">
          <a:xfrm>
            <a:off x="4681538" y="4079875"/>
            <a:ext cx="220503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13446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AB</a:t>
            </a:r>
            <a:r>
              <a:rPr lang="en-US" sz="1600">
                <a:latin typeface="Courier New" pitchFamily="49" charset="0"/>
              </a:rPr>
              <a:t>) =  9.6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19.2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A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19.2	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CD</a:t>
            </a:r>
            <a:r>
              <a:rPr lang="en-US" sz="1600">
                <a:latin typeface="Courier New" pitchFamily="49" charset="0"/>
              </a:rPr>
              <a:t>) =  9.6</a:t>
            </a: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D</a:t>
            </a:r>
            <a:r>
              <a:rPr lang="en-US" sz="1600">
                <a:latin typeface="Courier New" pitchFamily="49" charset="0"/>
              </a:rPr>
              <a:t>) = 19.2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exp(</a:t>
            </a:r>
            <a:r>
              <a:rPr lang="en-US" sz="1600">
                <a:solidFill>
                  <a:srgbClr val="FF0066"/>
                </a:solidFill>
                <a:latin typeface="Courier New" pitchFamily="49" charset="0"/>
              </a:rPr>
              <a:t>B</a:t>
            </a:r>
            <a:r>
              <a:rPr lang="en-US" sz="1600">
                <a:solidFill>
                  <a:srgbClr val="6600FF"/>
                </a:solidFill>
                <a:latin typeface="Courier New" pitchFamily="49" charset="0"/>
              </a:rPr>
              <a:t>C</a:t>
            </a:r>
            <a:r>
              <a:rPr lang="en-US" sz="1600">
                <a:latin typeface="Courier New" pitchFamily="49" charset="0"/>
              </a:rPr>
              <a:t>) = 19.2</a:t>
            </a:r>
          </a:p>
        </p:txBody>
      </p:sp>
      <p:grpSp>
        <p:nvGrpSpPr>
          <p:cNvPr id="470057" name="Group 41"/>
          <p:cNvGrpSpPr>
            <a:grpSpLocks/>
          </p:cNvGrpSpPr>
          <p:nvPr/>
        </p:nvGrpSpPr>
        <p:grpSpPr bwMode="auto">
          <a:xfrm>
            <a:off x="398463" y="1209675"/>
            <a:ext cx="8745537" cy="4681538"/>
            <a:chOff x="251" y="762"/>
            <a:chExt cx="5509" cy="2949"/>
          </a:xfrm>
        </p:grpSpPr>
        <p:sp>
          <p:nvSpPr>
            <p:cNvPr id="470058" name="Text Box 42"/>
            <p:cNvSpPr txBox="1">
              <a:spLocks noChangeArrowheads="1"/>
            </p:cNvSpPr>
            <p:nvPr/>
          </p:nvSpPr>
          <p:spPr bwMode="auto">
            <a:xfrm>
              <a:off x="4265" y="2576"/>
              <a:ext cx="1495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AB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CD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16 (1/6)</a:t>
              </a:r>
            </a:p>
          </p:txBody>
        </p:sp>
        <p:sp>
          <p:nvSpPr>
            <p:cNvPr id="470059" name="Text Box 43"/>
            <p:cNvSpPr txBox="1">
              <a:spLocks noChangeArrowheads="1"/>
            </p:cNvSpPr>
            <p:nvPr/>
          </p:nvSpPr>
          <p:spPr bwMode="auto">
            <a:xfrm>
              <a:off x="1398" y="2569"/>
              <a:ext cx="1609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42925" algn="l"/>
                  <a:tab pos="715963" algn="l"/>
                  <a:tab pos="901700" algn="l"/>
                  <a:tab pos="1073150" algn="l"/>
                  <a:tab pos="14414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AB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  </a:t>
              </a:r>
              <a:r>
                <a:rPr lang="en-US" sz="1600" b="0">
                  <a:latin typeface="Courier New" pitchFamily="49" charset="0"/>
                </a:rPr>
                <a:t>0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400" b="0">
                  <a:solidFill>
                    <a:srgbClr val="0000FF"/>
                  </a:solidFill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 </a:t>
              </a:r>
              <a:r>
                <a:rPr lang="en-US" sz="1600" b="0">
                  <a:latin typeface="Courier New" pitchFamily="49" charset="0"/>
                </a:rPr>
                <a:t>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 0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D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  <a:p>
              <a:r>
                <a:rPr lang="en-US" sz="1600" b="0">
                  <a:latin typeface="Courier New" pitchFamily="49" charset="0"/>
                </a:rPr>
                <a:t>exp(</a:t>
              </a:r>
              <a:r>
                <a:rPr lang="en-US" sz="1600" b="0">
                  <a:solidFill>
                    <a:srgbClr val="FF0000"/>
                  </a:solidFill>
                  <a:latin typeface="Courier New" pitchFamily="49" charset="0"/>
                </a:rPr>
                <a:t>B</a:t>
              </a:r>
              <a:r>
                <a:rPr lang="en-US" sz="1600" b="0">
                  <a:solidFill>
                    <a:srgbClr val="0000FF"/>
                  </a:solidFill>
                  <a:latin typeface="Courier New" pitchFamily="49" charset="0"/>
                </a:rPr>
                <a:t>C</a:t>
              </a:r>
              <a:r>
                <a:rPr lang="en-US" sz="1600" b="0">
                  <a:latin typeface="Courier New" pitchFamily="49" charset="0"/>
                </a:rPr>
                <a:t>)	</a:t>
              </a:r>
              <a:r>
                <a:rPr lang="en-US" sz="1400" b="0">
                  <a:latin typeface="Courier New" pitchFamily="49" charset="0"/>
                </a:rPr>
                <a:t>=</a:t>
              </a:r>
              <a:r>
                <a:rPr lang="en-US" sz="1600" b="0">
                  <a:latin typeface="Courier New" pitchFamily="49" charset="0"/>
                </a:rPr>
                <a:t> 24</a:t>
              </a:r>
              <a:r>
                <a:rPr lang="en-US" sz="1400" b="0">
                  <a:latin typeface="Courier New" pitchFamily="49" charset="0"/>
                </a:rPr>
                <a:t> </a:t>
              </a:r>
              <a:r>
                <a:rPr lang="en-US" sz="1600" b="0">
                  <a:latin typeface="Courier New" pitchFamily="49" charset="0"/>
                </a:rPr>
                <a:t>(1/4)</a:t>
              </a:r>
            </a:p>
          </p:txBody>
        </p:sp>
        <p:sp>
          <p:nvSpPr>
            <p:cNvPr id="470060" name="Text Box 44"/>
            <p:cNvSpPr txBox="1">
              <a:spLocks noChangeArrowheads="1"/>
            </p:cNvSpPr>
            <p:nvPr/>
          </p:nvSpPr>
          <p:spPr bwMode="auto">
            <a:xfrm>
              <a:off x="251" y="2575"/>
              <a:ext cx="1568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92075" algn="l"/>
                  <a:tab pos="185738" algn="l"/>
                  <a:tab pos="450850" algn="l"/>
                  <a:tab pos="981075" algn="l"/>
                  <a:tab pos="1524000" algn="l"/>
                  <a:tab pos="1616075" algn="l"/>
                  <a:tab pos="16208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dirty="0" err="1">
                  <a:latin typeface="Courier New" pitchFamily="49" charset="0"/>
                </a:rPr>
                <a:t>obs</a:t>
              </a:r>
              <a:r>
                <a:rPr lang="en-US" sz="1600" dirty="0">
                  <a:latin typeface="Courier New" pitchFamily="49" charset="0"/>
                </a:rPr>
                <a:t>(AB) </a:t>
              </a:r>
              <a:r>
                <a:rPr lang="en-US" sz="1400" dirty="0">
                  <a:latin typeface="Courier New" pitchFamily="49" charset="0"/>
                </a:rPr>
                <a:t>=</a:t>
              </a:r>
              <a:r>
                <a:rPr lang="en-US" sz="1600" dirty="0">
                  <a:latin typeface="Courier New" pitchFamily="49" charset="0"/>
                </a:rPr>
                <a:t>  9</a:t>
              </a:r>
            </a:p>
            <a:p>
              <a:r>
                <a:rPr lang="en-US" sz="1600" dirty="0" err="1">
                  <a:latin typeface="Courier New" pitchFamily="49" charset="0"/>
                </a:rPr>
                <a:t>obs</a:t>
              </a:r>
              <a:r>
                <a:rPr lang="en-US" sz="1600" dirty="0">
                  <a:latin typeface="Courier New" pitchFamily="49" charset="0"/>
                </a:rPr>
                <a:t>(AC) </a:t>
              </a:r>
              <a:r>
                <a:rPr lang="en-US" sz="1400" dirty="0">
                  <a:latin typeface="Courier New" pitchFamily="49" charset="0"/>
                </a:rPr>
                <a:t>=</a:t>
              </a:r>
              <a:r>
                <a:rPr lang="en-US" sz="1600" dirty="0">
                  <a:latin typeface="Courier New" pitchFamily="49" charset="0"/>
                </a:rPr>
                <a:t> 19</a:t>
              </a:r>
              <a:endParaRPr lang="en-US" sz="1600" b="0" dirty="0">
                <a:latin typeface="Courier New" pitchFamily="49" charset="0"/>
              </a:endParaRPr>
            </a:p>
            <a:p>
              <a:r>
                <a:rPr lang="en-US" sz="1600" dirty="0" err="1">
                  <a:latin typeface="Courier New" pitchFamily="49" charset="0"/>
                </a:rPr>
                <a:t>obs</a:t>
              </a:r>
              <a:r>
                <a:rPr lang="en-US" sz="1600" dirty="0">
                  <a:latin typeface="Courier New" pitchFamily="49" charset="0"/>
                </a:rPr>
                <a:t>(AD) </a:t>
              </a:r>
              <a:r>
                <a:rPr lang="en-US" sz="1400" dirty="0">
                  <a:latin typeface="Courier New" pitchFamily="49" charset="0"/>
                </a:rPr>
                <a:t>=</a:t>
              </a:r>
              <a:r>
                <a:rPr lang="en-US" sz="1600" dirty="0">
                  <a:latin typeface="Courier New" pitchFamily="49" charset="0"/>
                </a:rPr>
                <a:t> 20</a:t>
              </a:r>
              <a:endParaRPr lang="en-US" sz="1600" b="0" dirty="0">
                <a:latin typeface="Courier New" pitchFamily="49" charset="0"/>
              </a:endParaRPr>
            </a:p>
            <a:p>
              <a:r>
                <a:rPr lang="en-US" sz="1600" dirty="0" err="1">
                  <a:latin typeface="Courier New" pitchFamily="49" charset="0"/>
                </a:rPr>
                <a:t>obs</a:t>
              </a:r>
              <a:r>
                <a:rPr lang="en-US" sz="1600" dirty="0">
                  <a:latin typeface="Courier New" pitchFamily="49" charset="0"/>
                </a:rPr>
                <a:t>(CD) </a:t>
              </a:r>
              <a:r>
                <a:rPr lang="en-US" sz="1400" dirty="0">
                  <a:latin typeface="Courier New" pitchFamily="49" charset="0"/>
                </a:rPr>
                <a:t>=</a:t>
              </a:r>
              <a:r>
                <a:rPr lang="en-US" sz="1600" dirty="0">
                  <a:latin typeface="Courier New" pitchFamily="49" charset="0"/>
                </a:rPr>
                <a:t> 10</a:t>
              </a:r>
            </a:p>
            <a:p>
              <a:r>
                <a:rPr lang="en-US" sz="1600" dirty="0" err="1">
                  <a:latin typeface="Courier New" pitchFamily="49" charset="0"/>
                </a:rPr>
                <a:t>obs</a:t>
              </a:r>
              <a:r>
                <a:rPr lang="en-US" sz="1600" dirty="0">
                  <a:latin typeface="Courier New" pitchFamily="49" charset="0"/>
                </a:rPr>
                <a:t>(BD) </a:t>
              </a:r>
              <a:r>
                <a:rPr lang="en-US" sz="1400" dirty="0">
                  <a:latin typeface="Courier New" pitchFamily="49" charset="0"/>
                </a:rPr>
                <a:t>=</a:t>
              </a:r>
              <a:r>
                <a:rPr lang="en-US" sz="1600" dirty="0">
                  <a:latin typeface="Courier New" pitchFamily="49" charset="0"/>
                </a:rPr>
                <a:t> 19</a:t>
              </a:r>
              <a:endParaRPr lang="en-US" sz="1600" b="0" dirty="0">
                <a:latin typeface="Courier New" pitchFamily="49" charset="0"/>
              </a:endParaRPr>
            </a:p>
            <a:p>
              <a:r>
                <a:rPr lang="en-US" sz="1600" dirty="0" err="1">
                  <a:latin typeface="Courier New" pitchFamily="49" charset="0"/>
                </a:rPr>
                <a:t>obs</a:t>
              </a:r>
              <a:r>
                <a:rPr lang="en-US" sz="1600" dirty="0">
                  <a:latin typeface="Courier New" pitchFamily="49" charset="0"/>
                </a:rPr>
                <a:t>(BC) </a:t>
              </a:r>
              <a:r>
                <a:rPr lang="en-US" sz="1400" dirty="0">
                  <a:latin typeface="Courier New" pitchFamily="49" charset="0"/>
                </a:rPr>
                <a:t>=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u="sng" dirty="0">
                  <a:latin typeface="Courier New" pitchFamily="49" charset="0"/>
                </a:rPr>
                <a:t>19</a:t>
              </a:r>
              <a:endParaRPr lang="en-US" sz="1600" b="0" u="sng" dirty="0">
                <a:latin typeface="Courier New" pitchFamily="49" charset="0"/>
              </a:endParaRPr>
            </a:p>
            <a:p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400" dirty="0">
                  <a:latin typeface="Courier New" pitchFamily="49" charset="0"/>
                </a:rPr>
                <a:t> </a:t>
              </a:r>
              <a:r>
                <a:rPr lang="en-US" sz="1600" dirty="0">
                  <a:latin typeface="Courier New" pitchFamily="49" charset="0"/>
                </a:rPr>
                <a:t> 96</a:t>
              </a:r>
            </a:p>
          </p:txBody>
        </p:sp>
        <p:grpSp>
          <p:nvGrpSpPr>
            <p:cNvPr id="470061" name="Group 45"/>
            <p:cNvGrpSpPr>
              <a:grpSpLocks/>
            </p:cNvGrpSpPr>
            <p:nvPr/>
          </p:nvGrpSpPr>
          <p:grpSpPr bwMode="auto">
            <a:xfrm>
              <a:off x="3220" y="762"/>
              <a:ext cx="688" cy="418"/>
              <a:chOff x="3324" y="762"/>
              <a:chExt cx="688" cy="418"/>
            </a:xfrm>
          </p:grpSpPr>
          <p:sp>
            <p:nvSpPr>
              <p:cNvPr id="470062" name="Text Box 46"/>
              <p:cNvSpPr txBox="1">
                <a:spLocks noChangeArrowheads="1"/>
              </p:cNvSpPr>
              <p:nvPr/>
            </p:nvSpPr>
            <p:spPr bwMode="auto">
              <a:xfrm>
                <a:off x="3324" y="762"/>
                <a:ext cx="688" cy="418"/>
              </a:xfrm>
              <a:prstGeom prst="rect">
                <a:avLst/>
              </a:prstGeom>
              <a:solidFill>
                <a:srgbClr val="FFFF66"/>
              </a:solidFill>
              <a:ln w="22225">
                <a:solidFill>
                  <a:srgbClr val="CC00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1746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sz="36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470063" name="Object 47"/>
              <p:cNvGraphicFramePr>
                <a:graphicFrameLocks noChangeAspect="1"/>
              </p:cNvGraphicFramePr>
              <p:nvPr/>
            </p:nvGraphicFramePr>
            <p:xfrm>
              <a:off x="3379" y="852"/>
              <a:ext cx="583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84" name="Equation" r:id="rId4" imgW="3225800" imgH="1384300" progId="Equation.3">
                      <p:embed/>
                    </p:oleObj>
                  </mc:Choice>
                  <mc:Fallback>
                    <p:oleObj name="Equation" r:id="rId4" imgW="3225800" imgH="138430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9" y="852"/>
                            <a:ext cx="583" cy="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70064" name="Text Box 48"/>
          <p:cNvSpPr txBox="1">
            <a:spLocks noChangeArrowheads="1"/>
          </p:cNvSpPr>
          <p:nvPr/>
        </p:nvSpPr>
        <p:spPr bwMode="auto">
          <a:xfrm>
            <a:off x="423863" y="3425825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/>
              <a:t>Tetraploid</a:t>
            </a:r>
            <a:endParaRPr lang="en-US" dirty="0"/>
          </a:p>
          <a:p>
            <a:pPr algn="ctr"/>
            <a:r>
              <a:rPr lang="en-US" dirty="0"/>
              <a:t>(ABCD)</a:t>
            </a:r>
            <a:endParaRPr lang="en-US" sz="1600" dirty="0"/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1679925" y="4097925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1535463" y="4834525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3993266" y="6248188"/>
            <a:ext cx="52896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Likelihood Ratio Test: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8.76 vs. 0.09 at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df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=1,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P=0.0032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6953250" y="2001838"/>
            <a:ext cx="1943100" cy="3533775"/>
            <a:chOff x="1804" y="1899"/>
            <a:chExt cx="1466" cy="1049"/>
          </a:xfrm>
        </p:grpSpPr>
        <p:sp>
          <p:nvSpPr>
            <p:cNvPr id="37" name="Line 26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07944" name="Rectangle 40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Inheritance in tetraploids</a:t>
            </a:r>
            <a:endParaRPr lang="en-GB" dirty="0"/>
          </a:p>
        </p:txBody>
      </p:sp>
      <p:graphicFrame>
        <p:nvGraphicFramePr>
          <p:cNvPr id="507949" name="Object 4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458862"/>
              </p:ext>
            </p:extLst>
          </p:nvPr>
        </p:nvGraphicFramePr>
        <p:xfrm>
          <a:off x="531813" y="2316163"/>
          <a:ext cx="6911975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Worksheet" r:id="rId4" imgW="4587290" imgH="2369736" progId="Excel.Sheet.8">
                  <p:embed/>
                </p:oleObj>
              </mc:Choice>
              <mc:Fallback>
                <p:oleObj name="Worksheet" r:id="rId4" imgW="4587290" imgH="2369736" progId="Excel.Sheet.8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316163"/>
                        <a:ext cx="6911975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54" name="Text Box 50"/>
          <p:cNvSpPr txBox="1">
            <a:spLocks noChangeArrowheads="1"/>
          </p:cNvSpPr>
          <p:nvPr/>
        </p:nvSpPr>
        <p:spPr bwMode="auto">
          <a:xfrm>
            <a:off x="269875" y="3687763"/>
            <a:ext cx="34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G</a:t>
            </a:r>
          </a:p>
        </p:txBody>
      </p:sp>
      <p:sp>
        <p:nvSpPr>
          <p:cNvPr id="507955" name="Line 51"/>
          <p:cNvSpPr>
            <a:spLocks noChangeShapeType="1"/>
          </p:cNvSpPr>
          <p:nvPr/>
        </p:nvSpPr>
        <p:spPr bwMode="auto">
          <a:xfrm flipV="1">
            <a:off x="492125" y="2717800"/>
            <a:ext cx="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7956" name="Line 52"/>
          <p:cNvSpPr>
            <a:spLocks noChangeShapeType="1"/>
          </p:cNvSpPr>
          <p:nvPr/>
        </p:nvSpPr>
        <p:spPr bwMode="auto">
          <a:xfrm rot="5400000" flipV="1">
            <a:off x="3227388" y="5568950"/>
            <a:ext cx="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7957" name="Text Box 53"/>
          <p:cNvSpPr txBox="1">
            <a:spLocks noChangeArrowheads="1"/>
          </p:cNvSpPr>
          <p:nvPr/>
        </p:nvSpPr>
        <p:spPr bwMode="auto">
          <a:xfrm>
            <a:off x="2327275" y="5553075"/>
            <a:ext cx="854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400">
                <a:latin typeface="Times New Roman" pitchFamily="18" charset="0"/>
                <a:cs typeface="Times New Roman" pitchFamily="18" charset="0"/>
              </a:rPr>
              <a:t>τ</a:t>
            </a:r>
            <a:endParaRPr lang="el-GR" sz="4400">
              <a:latin typeface="Times New Roman" pitchFamily="18" charset="0"/>
              <a:cs typeface="Arial" charset="0"/>
            </a:endParaRPr>
          </a:p>
        </p:txBody>
      </p:sp>
      <p:sp>
        <p:nvSpPr>
          <p:cNvPr id="507962" name="Text Box 58"/>
          <p:cNvSpPr txBox="1">
            <a:spLocks noChangeArrowheads="1"/>
          </p:cNvSpPr>
          <p:nvPr/>
        </p:nvSpPr>
        <p:spPr bwMode="auto">
          <a:xfrm rot="21032653">
            <a:off x="5476875" y="4786313"/>
            <a:ext cx="70326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1=1</a:t>
            </a:r>
            <a:endParaRPr lang="el-GR">
              <a:latin typeface="Times New Roman" pitchFamily="18" charset="0"/>
              <a:cs typeface="Arial" charset="0"/>
            </a:endParaRPr>
          </a:p>
        </p:txBody>
      </p:sp>
      <p:sp>
        <p:nvSpPr>
          <p:cNvPr id="507971" name="Text Box 67"/>
          <p:cNvSpPr txBox="1">
            <a:spLocks noChangeArrowheads="1"/>
          </p:cNvSpPr>
          <p:nvPr/>
        </p:nvSpPr>
        <p:spPr bwMode="auto">
          <a:xfrm>
            <a:off x="674688" y="1708150"/>
            <a:ext cx="469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Plot of G (~ </a:t>
            </a:r>
            <a:r>
              <a:rPr lang="en-GB" sz="2400" dirty="0" smtClean="0"/>
              <a:t>inverse likelihood</a:t>
            </a:r>
            <a:r>
              <a:rPr lang="en-GB" sz="2400" dirty="0"/>
              <a:t>)</a:t>
            </a:r>
          </a:p>
        </p:txBody>
      </p:sp>
      <p:sp>
        <p:nvSpPr>
          <p:cNvPr id="507972" name="Line 68"/>
          <p:cNvSpPr>
            <a:spLocks noChangeShapeType="1"/>
          </p:cNvSpPr>
          <p:nvPr/>
        </p:nvSpPr>
        <p:spPr bwMode="auto">
          <a:xfrm>
            <a:off x="3971924" y="3429000"/>
            <a:ext cx="714375" cy="1781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7973" name="Text Box 69"/>
          <p:cNvSpPr txBox="1">
            <a:spLocks noChangeArrowheads="1"/>
          </p:cNvSpPr>
          <p:nvPr/>
        </p:nvSpPr>
        <p:spPr bwMode="auto">
          <a:xfrm>
            <a:off x="2894013" y="3062288"/>
            <a:ext cx="2714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>
                <a:solidFill>
                  <a:srgbClr val="FF0000"/>
                </a:solidFill>
              </a:rPr>
              <a:t>Maximum likelihood</a:t>
            </a:r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00392"/>
              </p:ext>
            </p:extLst>
          </p:nvPr>
        </p:nvGraphicFramePr>
        <p:xfrm>
          <a:off x="5311775" y="1176338"/>
          <a:ext cx="357346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6" imgW="2959100" imgH="1371600" progId="Equation.3">
                  <p:embed/>
                </p:oleObj>
              </mc:Choice>
              <mc:Fallback>
                <p:oleObj name="Equation" r:id="rId6" imgW="2959100" imgH="13716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1176338"/>
                        <a:ext cx="3573463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161213" y="3515318"/>
            <a:ext cx="176371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(AB)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 9</a:t>
            </a: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(AC)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19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(AD)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20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(CD)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10</a:t>
            </a: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(BD)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19</a:t>
            </a:r>
            <a:endParaRPr lang="en-US" sz="1600" b="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obs</a:t>
            </a:r>
            <a:r>
              <a:rPr lang="en-US" sz="1600" dirty="0">
                <a:latin typeface="Courier New" pitchFamily="49" charset="0"/>
              </a:rPr>
              <a:t>(BC) </a:t>
            </a:r>
            <a:r>
              <a:rPr lang="en-US" sz="1400" dirty="0">
                <a:latin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u="sng" dirty="0">
                <a:latin typeface="Courier New" pitchFamily="49" charset="0"/>
              </a:rPr>
              <a:t>19</a:t>
            </a:r>
            <a:endParaRPr lang="en-US" sz="1600" b="0" u="sng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 96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4" name="Rectangle 8"/>
          <p:cNvSpPr>
            <a:spLocks noGrp="1" noChangeArrowheads="1"/>
          </p:cNvSpPr>
          <p:nvPr>
            <p:ph type="title"/>
          </p:nvPr>
        </p:nvSpPr>
        <p:spPr>
          <a:xfrm>
            <a:off x="2606675" y="115888"/>
            <a:ext cx="4505325" cy="720725"/>
          </a:xfrm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3074" y="1672045"/>
            <a:ext cx="665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will this method be useful to easily assess inheritance in any tetraploid species?? 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1193073" y="2886888"/>
            <a:ext cx="6653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Practical limitations: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Co-dominant markers must be available (microsatellites)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Strategic crosses must be possible: ideally with plants with completely resolved heterozygous genotypes (for example ABCD x EEEE or ABCD x EFGH)</a:t>
            </a:r>
          </a:p>
          <a:p>
            <a:pPr marL="285750" indent="-285750">
              <a:buFontTx/>
              <a:buChar char="-"/>
            </a:pPr>
            <a:r>
              <a:rPr lang="en-US" b="0" dirty="0" smtClean="0"/>
              <a:t>Money must be available to screen large numbers of progeny in order to deduce gamete genotypes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52155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501" name="Picture 2" descr="npo00003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27991" r="22395" b="22591"/>
          <a:stretch>
            <a:fillRect/>
          </a:stretch>
        </p:blipFill>
        <p:spPr bwMode="auto">
          <a:xfrm>
            <a:off x="266700" y="1117600"/>
            <a:ext cx="887412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1103313" y="1260475"/>
            <a:ext cx="6713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715963" indent="3175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/>
              <a:t>Rorippa</a:t>
            </a:r>
            <a:br>
              <a:rPr lang="en-US" sz="3200" i="1"/>
            </a:br>
            <a:r>
              <a:rPr lang="en-US" sz="3200" i="1"/>
              <a:t>amphibia</a:t>
            </a:r>
            <a:r>
              <a:rPr lang="en-US" sz="3200"/>
              <a:t>       </a:t>
            </a:r>
            <a:r>
              <a:rPr lang="en-US" sz="3200" i="1"/>
              <a:t>sylvestris </a:t>
            </a:r>
            <a:endParaRPr lang="en-US" sz="32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 in </a:t>
            </a:r>
            <a:r>
              <a:rPr lang="en-GB" dirty="0" err="1" smtClean="0"/>
              <a:t>tetraploids</a:t>
            </a:r>
            <a:endParaRPr lang="en-GB" dirty="0"/>
          </a:p>
        </p:txBody>
      </p:sp>
      <p:sp>
        <p:nvSpPr>
          <p:cNvPr id="447496" name="Rectangle 8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47497" name="Rectangle 9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pic>
        <p:nvPicPr>
          <p:cNvPr id="447498" name="Picture 10" descr="DSC02331_Vec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24142" r="15201" b="31723"/>
          <a:stretch>
            <a:fillRect/>
          </a:stretch>
        </p:blipFill>
        <p:spPr bwMode="auto">
          <a:xfrm>
            <a:off x="1519238" y="2422525"/>
            <a:ext cx="2895600" cy="155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499" name="Picture 11" descr="DSC008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23558" r="4233" b="6671"/>
          <a:stretch>
            <a:fillRect/>
          </a:stretch>
        </p:blipFill>
        <p:spPr bwMode="auto">
          <a:xfrm>
            <a:off x="4784725" y="2436813"/>
            <a:ext cx="2935288" cy="15462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1793875" y="4225925"/>
            <a:ext cx="23701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Diploids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Tetraploids</a:t>
            </a:r>
            <a:br>
              <a:rPr lang="en-US" sz="3200"/>
            </a:br>
            <a:r>
              <a:rPr lang="en-US" sz="2400"/>
              <a:t>(AAAA)</a:t>
            </a:r>
          </a:p>
        </p:txBody>
      </p:sp>
      <p:sp>
        <p:nvSpPr>
          <p:cNvPr id="447502" name="Rectangle 14"/>
          <p:cNvSpPr>
            <a:spLocks noChangeArrowheads="1"/>
          </p:cNvSpPr>
          <p:nvPr/>
        </p:nvSpPr>
        <p:spPr bwMode="auto">
          <a:xfrm>
            <a:off x="5130800" y="4233863"/>
            <a:ext cx="23701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Tetraploids</a:t>
            </a:r>
            <a:br>
              <a:rPr lang="en-US" sz="3200"/>
            </a:br>
            <a:r>
              <a:rPr lang="en-US" sz="2400"/>
              <a:t>(SSSS)</a:t>
            </a:r>
          </a:p>
          <a:p>
            <a:pPr algn="ctr">
              <a:spcBef>
                <a:spcPct val="50000"/>
              </a:spcBef>
            </a:pPr>
            <a:r>
              <a:rPr lang="en-US" sz="3200" b="0"/>
              <a:t>Hexaploids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pic>
        <p:nvPicPr>
          <p:cNvPr id="422920" name="Picture 8" descr="SEGR FIG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28713"/>
            <a:ext cx="74072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4067175" y="1366838"/>
            <a:ext cx="480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dirty="0" err="1"/>
              <a:t>Tetraploid</a:t>
            </a:r>
            <a:r>
              <a:rPr lang="en-GB" sz="2400" dirty="0"/>
              <a:t> plant </a:t>
            </a:r>
            <a:r>
              <a:rPr lang="en-GB" sz="2400" i="1" dirty="0"/>
              <a:t>R. </a:t>
            </a:r>
            <a:r>
              <a:rPr lang="en-GB" sz="2400" i="1" dirty="0" err="1"/>
              <a:t>sylvestris</a:t>
            </a:r>
            <a:endParaRPr lang="en-GB" sz="2400" i="1" dirty="0"/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 flipH="1">
            <a:off x="6361113" y="3208338"/>
            <a:ext cx="144462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923" name="Line 11"/>
          <p:cNvSpPr>
            <a:spLocks noChangeShapeType="1"/>
          </p:cNvSpPr>
          <p:nvPr/>
        </p:nvSpPr>
        <p:spPr bwMode="auto">
          <a:xfrm flipH="1">
            <a:off x="6861175" y="4206875"/>
            <a:ext cx="1444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924" name="Line 12"/>
          <p:cNvSpPr>
            <a:spLocks noChangeShapeType="1"/>
          </p:cNvSpPr>
          <p:nvPr/>
        </p:nvSpPr>
        <p:spPr bwMode="auto">
          <a:xfrm flipH="1">
            <a:off x="7089775" y="4435475"/>
            <a:ext cx="1444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 flipH="1">
            <a:off x="5937250" y="4046538"/>
            <a:ext cx="1444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926" name="Text Box 14"/>
          <p:cNvSpPr txBox="1">
            <a:spLocks noChangeArrowheads="1"/>
          </p:cNvSpPr>
          <p:nvPr/>
        </p:nvSpPr>
        <p:spPr bwMode="auto">
          <a:xfrm>
            <a:off x="5175250" y="1839913"/>
            <a:ext cx="3738563" cy="1728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0"/>
              <a:t>LRT: </a:t>
            </a:r>
            <a:r>
              <a:rPr lang="fr-FR" sz="3200" b="0">
                <a:latin typeface="Times New Roman" pitchFamily="18" charset="0"/>
              </a:rPr>
              <a:t>τ</a:t>
            </a:r>
            <a:r>
              <a:rPr lang="fr-FR" sz="3200" b="0" baseline="-25000">
                <a:latin typeface="Times New Roman" pitchFamily="18" charset="0"/>
              </a:rPr>
              <a:t>opt</a:t>
            </a:r>
            <a:r>
              <a:rPr lang="fr-FR" sz="2400" b="0"/>
              <a:t> no significantly better fit than </a:t>
            </a:r>
            <a:r>
              <a:rPr lang="fr-FR" sz="3200" b="0">
                <a:latin typeface="Times New Roman" pitchFamily="18" charset="0"/>
              </a:rPr>
              <a:t>τ</a:t>
            </a:r>
            <a:r>
              <a:rPr lang="fr-FR" sz="2800" b="0"/>
              <a:t>=1</a:t>
            </a:r>
          </a:p>
          <a:p>
            <a:pPr>
              <a:spcBef>
                <a:spcPct val="50000"/>
              </a:spcBef>
            </a:pPr>
            <a:r>
              <a:rPr lang="fr-FR" sz="2400" b="0"/>
              <a:t>=&gt;Tetrasomic inheritance</a:t>
            </a:r>
          </a:p>
          <a:p>
            <a:pPr>
              <a:spcBef>
                <a:spcPct val="50000"/>
              </a:spcBef>
            </a:pPr>
            <a:endParaRPr lang="fr-FR" sz="500" b="0"/>
          </a:p>
        </p:txBody>
      </p:sp>
      <p:sp>
        <p:nvSpPr>
          <p:cNvPr id="422927" name="Text Box 15"/>
          <p:cNvSpPr txBox="1">
            <a:spLocks noChangeArrowheads="1"/>
          </p:cNvSpPr>
          <p:nvPr/>
        </p:nvSpPr>
        <p:spPr bwMode="auto">
          <a:xfrm>
            <a:off x="741363" y="5822950"/>
            <a:ext cx="108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Disomic</a:t>
            </a:r>
          </a:p>
        </p:txBody>
      </p:sp>
      <p:sp>
        <p:nvSpPr>
          <p:cNvPr id="422928" name="Text Box 16"/>
          <p:cNvSpPr txBox="1">
            <a:spLocks noChangeArrowheads="1"/>
          </p:cNvSpPr>
          <p:nvPr/>
        </p:nvSpPr>
        <p:spPr bwMode="auto">
          <a:xfrm>
            <a:off x="6877050" y="5822950"/>
            <a:ext cx="166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Tetrasomic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Stift et al 2008 Genetics</a:t>
            </a:r>
            <a:endParaRPr lang="en-GB" dirty="0"/>
          </a:p>
        </p:txBody>
      </p:sp>
      <p:sp>
        <p:nvSpPr>
          <p:cNvPr id="422931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tabLst>
                <a:tab pos="5029200" algn="l"/>
              </a:tabLst>
            </a:pPr>
            <a:r>
              <a:rPr lang="en-GB" dirty="0" smtClean="0"/>
              <a:t>Inheritance in </a:t>
            </a:r>
            <a:r>
              <a:rPr lang="en-GB" dirty="0" err="1" smtClean="0"/>
              <a:t>tetraploids</a:t>
            </a:r>
            <a:endParaRPr lang="en-GB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1" grpId="0"/>
      <p:bldP spid="422922" grpId="0" animBg="1"/>
      <p:bldP spid="422923" grpId="0" animBg="1"/>
      <p:bldP spid="422924" grpId="0" animBg="1"/>
      <p:bldP spid="422925" grpId="0" animBg="1"/>
      <p:bldP spid="4229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Marc Stift 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Diploid </a:t>
            </a:r>
            <a:r>
              <a:rPr lang="pt-PT" dirty="0"/>
              <a:t>meiosis</a:t>
            </a:r>
            <a:endParaRPr lang="en-GB" dirty="0"/>
          </a:p>
        </p:txBody>
      </p:sp>
      <p:grpSp>
        <p:nvGrpSpPr>
          <p:cNvPr id="294" name="Group 293"/>
          <p:cNvGrpSpPr/>
          <p:nvPr/>
        </p:nvGrpSpPr>
        <p:grpSpPr>
          <a:xfrm>
            <a:off x="347212" y="2526388"/>
            <a:ext cx="8091348" cy="2509217"/>
            <a:chOff x="347212" y="1348038"/>
            <a:chExt cx="8091348" cy="2509217"/>
          </a:xfrm>
        </p:grpSpPr>
        <p:pic>
          <p:nvPicPr>
            <p:cNvPr id="11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37599" t="10901" r="60667" b="83596"/>
            <a:stretch>
              <a:fillRect/>
            </a:stretch>
          </p:blipFill>
          <p:spPr bwMode="auto">
            <a:xfrm>
              <a:off x="1659114" y="1461160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12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22822" t="29173" r="75445" b="60701"/>
            <a:stretch>
              <a:fillRect/>
            </a:stretch>
          </p:blipFill>
          <p:spPr bwMode="auto">
            <a:xfrm rot="20460000">
              <a:off x="1885359" y="2498109"/>
              <a:ext cx="197963" cy="867266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 bwMode="auto">
            <a:xfrm>
              <a:off x="347212" y="1348038"/>
              <a:ext cx="2527962" cy="245096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22822" t="29173" r="75445" b="60701"/>
            <a:stretch>
              <a:fillRect/>
            </a:stretch>
          </p:blipFill>
          <p:spPr bwMode="auto">
            <a:xfrm rot="4620000">
              <a:off x="2132027" y="1839804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18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/>
            <a:srcRect l="37599" t="10901" r="60667" b="83596"/>
            <a:stretch>
              <a:fillRect/>
            </a:stretch>
          </p:blipFill>
          <p:spPr bwMode="auto">
            <a:xfrm rot="2460000">
              <a:off x="1491004" y="2886179"/>
              <a:ext cx="197963" cy="471340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/>
            <p:nvPr/>
          </p:nvCxnSpPr>
          <p:spPr bwMode="auto">
            <a:xfrm>
              <a:off x="3101419" y="2611230"/>
              <a:ext cx="1300899" cy="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3100142" y="2037177"/>
              <a:ext cx="126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Meiosis</a:t>
              </a:r>
              <a:endParaRPr lang="en-GB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619136" y="1621422"/>
              <a:ext cx="1376314" cy="1376314"/>
              <a:chOff x="4619136" y="999240"/>
              <a:chExt cx="1376314" cy="1376314"/>
            </a:xfrm>
          </p:grpSpPr>
          <p:pic>
            <p:nvPicPr>
              <p:cNvPr id="4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99" t="10901" r="60667" b="83596"/>
              <a:stretch>
                <a:fillRect/>
              </a:stretch>
            </p:blipFill>
            <p:spPr bwMode="auto">
              <a:xfrm>
                <a:off x="5450264" y="1426591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41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822" t="29173" r="75445" b="60701"/>
              <a:stretch>
                <a:fillRect/>
              </a:stretch>
            </p:blipFill>
            <p:spPr bwMode="auto">
              <a:xfrm>
                <a:off x="5003275" y="1228629"/>
                <a:ext cx="197963" cy="867266"/>
              </a:xfrm>
              <a:prstGeom prst="rect">
                <a:avLst/>
              </a:prstGeom>
              <a:noFill/>
            </p:spPr>
          </p:pic>
          <p:sp>
            <p:nvSpPr>
              <p:cNvPr id="43" name="Oval 42"/>
              <p:cNvSpPr/>
              <p:nvPr/>
            </p:nvSpPr>
            <p:spPr bwMode="auto">
              <a:xfrm>
                <a:off x="4619136" y="999240"/>
                <a:ext cx="1376314" cy="137631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102177" y="3487923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63384" y="2612803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n=3</a:t>
              </a:r>
              <a:endParaRPr lang="en-GB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722881" y="1621422"/>
              <a:ext cx="1715679" cy="1376314"/>
              <a:chOff x="4630131" y="2471420"/>
              <a:chExt cx="1715679" cy="1376314"/>
            </a:xfrm>
          </p:grpSpPr>
          <p:pic>
            <p:nvPicPr>
              <p:cNvPr id="4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99" t="10901" r="60667" b="83596"/>
              <a:stretch>
                <a:fillRect/>
              </a:stretch>
            </p:blipFill>
            <p:spPr bwMode="auto">
              <a:xfrm>
                <a:off x="5461259" y="2898771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4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822" t="29173" r="75445" b="60701"/>
              <a:stretch>
                <a:fillRect/>
              </a:stretch>
            </p:blipFill>
            <p:spPr bwMode="auto">
              <a:xfrm>
                <a:off x="5014270" y="2700809"/>
                <a:ext cx="197963" cy="867266"/>
              </a:xfrm>
              <a:prstGeom prst="rect">
                <a:avLst/>
              </a:prstGeom>
              <a:noFill/>
            </p:spPr>
          </p:pic>
          <p:sp>
            <p:nvSpPr>
              <p:cNvPr id="47" name="Oval 46"/>
              <p:cNvSpPr/>
              <p:nvPr/>
            </p:nvSpPr>
            <p:spPr bwMode="auto">
              <a:xfrm>
                <a:off x="4630131" y="2471420"/>
                <a:ext cx="1376314" cy="137631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53958" y="3472207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/>
                  <a:t>n=3</a:t>
                </a:r>
                <a:endParaRPr lang="en-GB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04972" y="2254583"/>
              <a:ext cx="208959" cy="1197204"/>
              <a:chOff x="904972" y="1981200"/>
              <a:chExt cx="208959" cy="1197204"/>
            </a:xfrm>
          </p:grpSpPr>
          <p:pic>
            <p:nvPicPr>
              <p:cNvPr id="1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2" name="Straight Connector 51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8" name="TextBox 57"/>
            <p:cNvSpPr txBox="1"/>
            <p:nvPr/>
          </p:nvSpPr>
          <p:spPr>
            <a:xfrm>
              <a:off x="942681" y="3007156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grpSp>
          <p:nvGrpSpPr>
            <p:cNvPr id="61" name="Group 60"/>
            <p:cNvGrpSpPr/>
            <p:nvPr/>
          </p:nvGrpSpPr>
          <p:grpSpPr>
            <a:xfrm rot="19980000">
              <a:off x="1283616" y="1567997"/>
              <a:ext cx="208959" cy="1197204"/>
              <a:chOff x="904972" y="1981200"/>
              <a:chExt cx="208959" cy="1197204"/>
            </a:xfrm>
          </p:grpSpPr>
          <p:pic>
            <p:nvPicPr>
              <p:cNvPr id="6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63" name="Straight Connector 62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1481579" y="2216876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  <p:grpSp>
          <p:nvGrpSpPr>
            <p:cNvPr id="83" name="Group 82"/>
            <p:cNvGrpSpPr/>
            <p:nvPr/>
          </p:nvGrpSpPr>
          <p:grpSpPr>
            <a:xfrm rot="-600000">
              <a:off x="5233446" y="1690545"/>
              <a:ext cx="208959" cy="1197204"/>
              <a:chOff x="904972" y="1981200"/>
              <a:chExt cx="208959" cy="1197204"/>
            </a:xfrm>
          </p:grpSpPr>
          <p:pic>
            <p:nvPicPr>
              <p:cNvPr id="8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85" name="Straight Connector 84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 rot="-600000">
              <a:off x="7327769" y="1729822"/>
              <a:ext cx="208959" cy="1197204"/>
              <a:chOff x="904972" y="1981200"/>
              <a:chExt cx="208959" cy="1197204"/>
            </a:xfrm>
          </p:grpSpPr>
          <p:pic>
            <p:nvPicPr>
              <p:cNvPr id="87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88" name="Straight Connector 87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9" name="TextBox 88"/>
            <p:cNvSpPr txBox="1"/>
            <p:nvPr/>
          </p:nvSpPr>
          <p:spPr>
            <a:xfrm>
              <a:off x="5318288" y="2405412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403182" y="2454117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509048" y="2026762"/>
            <a:ext cx="44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Gamete formation in a diploid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57303" y="4868098"/>
            <a:ext cx="568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A and B symbolize allelic states of a molecular </a:t>
            </a:r>
            <a:br>
              <a:rPr lang="en-US" b="0" dirty="0" smtClean="0"/>
            </a:br>
            <a:r>
              <a:rPr lang="en-US" b="0" dirty="0" smtClean="0"/>
              <a:t>co-dominant marker (for example a microsatellite)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endParaRPr lang="de-DE" b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521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AGCTAGTCGATCGATTATTC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ATATATATATATATATAT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CCAGACGTACTGGCATAACCG</a:t>
            </a:r>
          </a:p>
          <a:p>
            <a:pPr algn="ctr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de-DE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17756" y="6309076"/>
            <a:ext cx="916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AGCTAGTCGATCGATTATTC </a:t>
            </a:r>
            <a:r>
              <a:rPr lang="en-US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(AT)</a:t>
            </a:r>
            <a:r>
              <a:rPr lang="en-US" b="0" baseline="-25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CCAGACGTACTGGCATAACCG</a:t>
            </a:r>
            <a:endParaRPr lang="de-DE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51" name="Picture 2" descr="npo00003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27991" r="22395" b="22591"/>
          <a:stretch>
            <a:fillRect/>
          </a:stretch>
        </p:blipFill>
        <p:spPr bwMode="auto">
          <a:xfrm>
            <a:off x="269875" y="1128713"/>
            <a:ext cx="887412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282575" y="3365500"/>
            <a:ext cx="8861425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715963" indent="3175"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344613"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984250" algn="l"/>
                <a:tab pos="1708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Inheritance intermediate </a:t>
            </a:r>
            <a:br>
              <a:rPr lang="en-US" sz="2800"/>
            </a:br>
            <a:r>
              <a:rPr lang="en-US" sz="2800"/>
              <a:t>to disomic and tetrasomic?</a:t>
            </a:r>
            <a:endParaRPr lang="en-US" sz="600"/>
          </a:p>
          <a:p>
            <a:pPr lvl="3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 	Parents recognised as separate species</a:t>
            </a:r>
          </a:p>
          <a:p>
            <a:pPr lvl="3">
              <a:buFont typeface="Wingdings" pitchFamily="2" charset="2"/>
              <a:buNone/>
            </a:pPr>
            <a:r>
              <a:rPr lang="en-GB" sz="2000" b="0"/>
              <a:t>		(=&gt; allotetraploid)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200"/>
              <a:t> 	Parental genomes homologous enough to </a:t>
            </a:r>
            <a:br>
              <a:rPr lang="en-GB" sz="2200"/>
            </a:br>
            <a:r>
              <a:rPr lang="en-GB" sz="2200"/>
              <a:t>	allow hybridisation and backcrossing</a:t>
            </a:r>
          </a:p>
          <a:p>
            <a:pPr lvl="3">
              <a:buFont typeface="Wingdings" pitchFamily="2" charset="2"/>
              <a:buNone/>
            </a:pPr>
            <a:r>
              <a:rPr lang="en-US" b="0"/>
              <a:t>		</a:t>
            </a:r>
            <a:r>
              <a:rPr lang="en-US" sz="2000" b="0"/>
              <a:t>(=&gt; autotetraploid</a:t>
            </a:r>
            <a:r>
              <a:rPr lang="en-US" b="0"/>
              <a:t>)</a:t>
            </a:r>
          </a:p>
        </p:txBody>
      </p:sp>
      <p:sp>
        <p:nvSpPr>
          <p:cNvPr id="449544" name="Rectangle 8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pic>
        <p:nvPicPr>
          <p:cNvPr id="449546" name="Picture 10" descr="DSC02331_Vec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24142" r="15201" b="31723"/>
          <a:stretch>
            <a:fillRect/>
          </a:stretch>
        </p:blipFill>
        <p:spPr bwMode="auto">
          <a:xfrm>
            <a:off x="2128838" y="1990725"/>
            <a:ext cx="2117725" cy="11652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47" name="Picture 11" descr="DSC008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23558" r="4233" b="6671"/>
          <a:stretch>
            <a:fillRect/>
          </a:stretch>
        </p:blipFill>
        <p:spPr bwMode="auto">
          <a:xfrm>
            <a:off x="4808538" y="2003425"/>
            <a:ext cx="2151062" cy="11334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4322763" y="2311400"/>
            <a:ext cx="534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X</a:t>
            </a:r>
          </a:p>
        </p:txBody>
      </p:sp>
      <p:sp>
        <p:nvSpPr>
          <p:cNvPr id="449549" name="Rectangle 13"/>
          <p:cNvSpPr>
            <a:spLocks noChangeArrowheads="1"/>
          </p:cNvSpPr>
          <p:nvPr/>
        </p:nvSpPr>
        <p:spPr bwMode="auto">
          <a:xfrm>
            <a:off x="2617788" y="1333500"/>
            <a:ext cx="3881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Rorippa</a:t>
            </a:r>
            <a:r>
              <a:rPr lang="en-US" sz="3200" dirty="0"/>
              <a:t> F1 hybrids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9554" name="Rectangle 1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b="1" dirty="0" smtClean="0"/>
              <a:t>Inheritance in </a:t>
            </a:r>
            <a:r>
              <a:rPr lang="en-GB" b="1" dirty="0" err="1" smtClean="0"/>
              <a:t>tetraploids</a:t>
            </a:r>
            <a:endParaRPr lang="en-GB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SEGR FIG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17600"/>
            <a:ext cx="7412037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7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24969" name="Line 9"/>
          <p:cNvSpPr>
            <a:spLocks noChangeShapeType="1"/>
          </p:cNvSpPr>
          <p:nvPr/>
        </p:nvSpPr>
        <p:spPr bwMode="auto">
          <a:xfrm flipH="1">
            <a:off x="3824288" y="3817938"/>
            <a:ext cx="144462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970" name="Line 10"/>
          <p:cNvSpPr>
            <a:spLocks noChangeShapeType="1"/>
          </p:cNvSpPr>
          <p:nvPr/>
        </p:nvSpPr>
        <p:spPr bwMode="auto">
          <a:xfrm flipH="1">
            <a:off x="3016250" y="4578350"/>
            <a:ext cx="1444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 flipH="1">
            <a:off x="4838700" y="2466975"/>
            <a:ext cx="1444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3878263" y="1431925"/>
            <a:ext cx="480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/>
              <a:t>Tetraploid F1 hybrid</a:t>
            </a:r>
            <a:endParaRPr lang="en-GB" sz="2400" i="1"/>
          </a:p>
        </p:txBody>
      </p:sp>
      <p:sp>
        <p:nvSpPr>
          <p:cNvPr id="424973" name="Text Box 13"/>
          <p:cNvSpPr txBox="1">
            <a:spLocks noChangeArrowheads="1"/>
          </p:cNvSpPr>
          <p:nvPr/>
        </p:nvSpPr>
        <p:spPr bwMode="auto">
          <a:xfrm>
            <a:off x="741363" y="5822950"/>
            <a:ext cx="108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Disomic</a:t>
            </a:r>
          </a:p>
        </p:txBody>
      </p:sp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6877050" y="5822950"/>
            <a:ext cx="166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Tetrasomic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Stift</a:t>
            </a:r>
            <a:r>
              <a:rPr lang="en-US" dirty="0" smtClean="0"/>
              <a:t> et al 2008 Genetics</a:t>
            </a:r>
            <a:endParaRPr lang="en-GB" dirty="0"/>
          </a:p>
        </p:txBody>
      </p:sp>
      <p:sp>
        <p:nvSpPr>
          <p:cNvPr id="424976" name="Rectangle 1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b="1" dirty="0" smtClean="0"/>
              <a:t>Inheritance in </a:t>
            </a:r>
            <a:r>
              <a:rPr lang="en-GB" b="1" dirty="0" err="1" smtClean="0"/>
              <a:t>tetraploids</a:t>
            </a:r>
            <a:endParaRPr lang="en-GB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357813" y="3898900"/>
            <a:ext cx="3786187" cy="245903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0" dirty="0"/>
              <a:t>LRT: </a:t>
            </a:r>
            <a:r>
              <a:rPr lang="fr-FR" sz="3200" b="0" dirty="0" err="1">
                <a:latin typeface="Times New Roman" pitchFamily="18" charset="0"/>
              </a:rPr>
              <a:t>τ</a:t>
            </a:r>
            <a:r>
              <a:rPr lang="fr-FR" sz="3200" b="0" baseline="-25000" dirty="0" err="1">
                <a:latin typeface="Times New Roman" pitchFamily="18" charset="0"/>
              </a:rPr>
              <a:t>opt</a:t>
            </a:r>
            <a:r>
              <a:rPr lang="fr-FR" sz="2400" b="0" dirty="0"/>
              <a:t> </a:t>
            </a:r>
            <a:r>
              <a:rPr lang="fr-FR" sz="2400" b="0" dirty="0" err="1"/>
              <a:t>significantly</a:t>
            </a:r>
            <a:r>
              <a:rPr lang="fr-FR" sz="2400" b="0" dirty="0"/>
              <a:t> </a:t>
            </a:r>
            <a:r>
              <a:rPr lang="fr-FR" sz="2400" b="0" dirty="0" err="1"/>
              <a:t>better</a:t>
            </a:r>
            <a:r>
              <a:rPr lang="fr-FR" sz="2400" b="0" dirty="0"/>
              <a:t> fit </a:t>
            </a:r>
            <a:r>
              <a:rPr lang="fr-FR" sz="2400" b="0" dirty="0" err="1"/>
              <a:t>than</a:t>
            </a:r>
            <a:r>
              <a:rPr lang="fr-FR" sz="2400" b="0" dirty="0"/>
              <a:t> </a:t>
            </a:r>
            <a:r>
              <a:rPr lang="fr-FR" sz="3200" b="0" dirty="0">
                <a:latin typeface="Times New Roman" pitchFamily="18" charset="0"/>
              </a:rPr>
              <a:t>τ</a:t>
            </a:r>
            <a:r>
              <a:rPr lang="fr-FR" sz="2800" b="0" dirty="0"/>
              <a:t>=1 or </a:t>
            </a:r>
            <a:r>
              <a:rPr lang="fr-FR" sz="3200" b="0" dirty="0">
                <a:latin typeface="Times New Roman" pitchFamily="18" charset="0"/>
              </a:rPr>
              <a:t>τ</a:t>
            </a:r>
            <a:r>
              <a:rPr lang="fr-FR" sz="2800" b="0" dirty="0"/>
              <a:t>=0 </a:t>
            </a:r>
          </a:p>
          <a:p>
            <a:pPr>
              <a:spcBef>
                <a:spcPct val="50000"/>
              </a:spcBef>
            </a:pPr>
            <a:r>
              <a:rPr lang="fr-FR" sz="2400" b="0" dirty="0"/>
              <a:t>=&gt; </a:t>
            </a:r>
            <a:r>
              <a:rPr lang="fr-FR" sz="2400" b="0" dirty="0" err="1"/>
              <a:t>Inheritance</a:t>
            </a:r>
            <a:r>
              <a:rPr lang="fr-FR" sz="2400" b="0" dirty="0"/>
              <a:t> </a:t>
            </a:r>
            <a:br>
              <a:rPr lang="fr-FR" sz="2400" b="0" dirty="0"/>
            </a:br>
            <a:r>
              <a:rPr lang="fr-FR" sz="2400" b="0" dirty="0" err="1"/>
              <a:t>intermediate</a:t>
            </a:r>
            <a:r>
              <a:rPr lang="fr-FR" sz="2400" b="0" dirty="0"/>
              <a:t> </a:t>
            </a:r>
            <a:r>
              <a:rPr lang="fr-FR" sz="2400" b="0" dirty="0" err="1"/>
              <a:t>between</a:t>
            </a:r>
            <a:r>
              <a:rPr lang="fr-FR" sz="2400" b="0" dirty="0"/>
              <a:t> </a:t>
            </a:r>
            <a:r>
              <a:rPr lang="fr-FR" sz="2400" b="0" dirty="0" err="1"/>
              <a:t>disomic</a:t>
            </a:r>
            <a:r>
              <a:rPr lang="fr-FR" sz="2400" b="0" dirty="0"/>
              <a:t> and </a:t>
            </a:r>
            <a:r>
              <a:rPr lang="fr-FR" sz="2400" b="0" dirty="0" err="1"/>
              <a:t>tetrasomic</a:t>
            </a:r>
            <a:endParaRPr lang="fr-FR" sz="2400" b="0" dirty="0"/>
          </a:p>
          <a:p>
            <a:pPr>
              <a:spcBef>
                <a:spcPct val="50000"/>
              </a:spcBef>
            </a:pPr>
            <a:endParaRPr lang="fr-FR" sz="5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Marc Stift 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Polyploid meiosis</a:t>
            </a:r>
            <a:endParaRPr lang="en-GB" dirty="0"/>
          </a:p>
        </p:txBody>
      </p:sp>
      <p:grpSp>
        <p:nvGrpSpPr>
          <p:cNvPr id="387" name="Group 386"/>
          <p:cNvGrpSpPr/>
          <p:nvPr/>
        </p:nvGrpSpPr>
        <p:grpSpPr>
          <a:xfrm>
            <a:off x="358207" y="1022802"/>
            <a:ext cx="7945228" cy="2821872"/>
            <a:chOff x="358207" y="3775438"/>
            <a:chExt cx="7945228" cy="2821872"/>
          </a:xfrm>
        </p:grpSpPr>
        <p:pic>
          <p:nvPicPr>
            <p:cNvPr id="388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>
              <a:off x="1274183" y="3913697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89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896354" y="5035487"/>
              <a:ext cx="197963" cy="867266"/>
            </a:xfrm>
            <a:prstGeom prst="rect">
              <a:avLst/>
            </a:prstGeom>
            <a:noFill/>
          </p:spPr>
        </p:pic>
        <p:sp>
          <p:nvSpPr>
            <p:cNvPr id="390" name="Oval 389"/>
            <p:cNvSpPr/>
            <p:nvPr/>
          </p:nvSpPr>
          <p:spPr bwMode="auto">
            <a:xfrm>
              <a:off x="358207" y="3866562"/>
              <a:ext cx="2527962" cy="245096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91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2143022" y="4377182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92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945817" y="5074766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93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>
              <a:off x="1841363" y="4150938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9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558561" y="3934123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95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740000" y="4350474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96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1673253" y="5575957"/>
              <a:ext cx="197963" cy="471340"/>
            </a:xfrm>
            <a:prstGeom prst="rect">
              <a:avLst/>
            </a:prstGeom>
            <a:noFill/>
          </p:spPr>
        </p:pic>
        <p:grpSp>
          <p:nvGrpSpPr>
            <p:cNvPr id="397" name="Group 64"/>
            <p:cNvGrpSpPr/>
            <p:nvPr/>
          </p:nvGrpSpPr>
          <p:grpSpPr>
            <a:xfrm rot="19800000">
              <a:off x="699155" y="4914508"/>
              <a:ext cx="208959" cy="1197204"/>
              <a:chOff x="904972" y="1981200"/>
              <a:chExt cx="208959" cy="1197204"/>
            </a:xfrm>
          </p:grpSpPr>
          <p:pic>
            <p:nvPicPr>
              <p:cNvPr id="51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7" name="Straight Connector 66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8" name="Group 67"/>
            <p:cNvGrpSpPr/>
            <p:nvPr/>
          </p:nvGrpSpPr>
          <p:grpSpPr>
            <a:xfrm>
              <a:off x="1208201" y="5046482"/>
              <a:ext cx="208959" cy="1197204"/>
              <a:chOff x="904972" y="1981200"/>
              <a:chExt cx="208959" cy="1197204"/>
            </a:xfrm>
          </p:grpSpPr>
          <p:pic>
            <p:nvPicPr>
              <p:cNvPr id="51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5" name="Straight Connector 69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9" name="Group 70"/>
            <p:cNvGrpSpPr/>
            <p:nvPr/>
          </p:nvGrpSpPr>
          <p:grpSpPr>
            <a:xfrm rot="-2700000">
              <a:off x="1311894" y="4141510"/>
              <a:ext cx="208959" cy="1197204"/>
              <a:chOff x="904972" y="1981200"/>
              <a:chExt cx="208959" cy="1197204"/>
            </a:xfrm>
          </p:grpSpPr>
          <p:pic>
            <p:nvPicPr>
              <p:cNvPr id="51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3" name="Straight Connector 512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0" name="Group 73"/>
            <p:cNvGrpSpPr/>
            <p:nvPr/>
          </p:nvGrpSpPr>
          <p:grpSpPr>
            <a:xfrm>
              <a:off x="2275001" y="4850091"/>
              <a:ext cx="208959" cy="1197204"/>
              <a:chOff x="904972" y="1981200"/>
              <a:chExt cx="208959" cy="1197204"/>
            </a:xfrm>
          </p:grpSpPr>
          <p:pic>
            <p:nvPicPr>
              <p:cNvPr id="51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1" name="Straight Connector 75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1" name="TextBox 400"/>
            <p:cNvSpPr txBox="1"/>
            <p:nvPr/>
          </p:nvSpPr>
          <p:spPr>
            <a:xfrm>
              <a:off x="849984" y="5553959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1558565" y="4716545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1274190" y="5751922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C</a:t>
              </a:r>
              <a:endParaRPr lang="en-GB" b="0" dirty="0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2388123" y="5536678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D</a:t>
              </a:r>
              <a:endParaRPr lang="en-GB" b="0" dirty="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5018201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2113174" y="5893323"/>
              <a:ext cx="105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4n=12</a:t>
              </a:r>
              <a:endParaRPr lang="en-GB" dirty="0"/>
            </a:p>
          </p:txBody>
        </p:sp>
        <p:grpSp>
          <p:nvGrpSpPr>
            <p:cNvPr id="407" name="Group 184"/>
            <p:cNvGrpSpPr/>
            <p:nvPr/>
          </p:nvGrpSpPr>
          <p:grpSpPr>
            <a:xfrm>
              <a:off x="4543722" y="5247587"/>
              <a:ext cx="1159503" cy="1159503"/>
              <a:chOff x="3866562" y="3612045"/>
              <a:chExt cx="1921495" cy="1921495"/>
            </a:xfrm>
          </p:grpSpPr>
          <p:sp>
            <p:nvSpPr>
              <p:cNvPr id="495" name="Oval 494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96" name="Group 109"/>
              <p:cNvGrpSpPr/>
              <p:nvPr/>
            </p:nvGrpSpPr>
            <p:grpSpPr>
              <a:xfrm>
                <a:off x="4118724" y="3992260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50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06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508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509" name="Straight Connector 508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07" name="TextBox 506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C</a:t>
                  </a:r>
                  <a:endParaRPr lang="en-GB" b="0" dirty="0"/>
                </a:p>
              </p:txBody>
            </p:sp>
          </p:grpSp>
          <p:grpSp>
            <p:nvGrpSpPr>
              <p:cNvPr id="497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98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00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502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503" name="Straight Connector 502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01" name="TextBox 500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D</a:t>
                  </a:r>
                  <a:endParaRPr lang="en-GB" b="0" dirty="0"/>
                </a:p>
              </p:txBody>
            </p:sp>
          </p:grpSp>
        </p:grpSp>
        <p:grpSp>
          <p:nvGrpSpPr>
            <p:cNvPr id="408" name="Group 200"/>
            <p:cNvGrpSpPr/>
            <p:nvPr/>
          </p:nvGrpSpPr>
          <p:grpSpPr>
            <a:xfrm>
              <a:off x="5803772" y="5247587"/>
              <a:ext cx="1159503" cy="1159503"/>
              <a:chOff x="3866562" y="3612045"/>
              <a:chExt cx="1921495" cy="1921495"/>
            </a:xfrm>
          </p:grpSpPr>
          <p:sp>
            <p:nvSpPr>
              <p:cNvPr id="480" name="Oval 479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1" name="Group 109"/>
              <p:cNvGrpSpPr/>
              <p:nvPr/>
            </p:nvGrpSpPr>
            <p:grpSpPr>
              <a:xfrm>
                <a:off x="4118724" y="3992260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8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0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91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93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94" name="Straight Connector 493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92" name="TextBox 491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B</a:t>
                  </a:r>
                  <a:endParaRPr lang="en-GB" b="0" dirty="0"/>
                </a:p>
              </p:txBody>
            </p:sp>
          </p:grpSp>
          <p:grpSp>
            <p:nvGrpSpPr>
              <p:cNvPr id="482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8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85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87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88" name="Straight Connector 487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6" name="TextBox 485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D</a:t>
                  </a:r>
                  <a:endParaRPr lang="en-GB" b="0" dirty="0"/>
                </a:p>
              </p:txBody>
            </p:sp>
          </p:grpSp>
        </p:grpSp>
        <p:grpSp>
          <p:nvGrpSpPr>
            <p:cNvPr id="409" name="Group 216"/>
            <p:cNvGrpSpPr/>
            <p:nvPr/>
          </p:nvGrpSpPr>
          <p:grpSpPr>
            <a:xfrm>
              <a:off x="7063821" y="5247587"/>
              <a:ext cx="1159503" cy="1159503"/>
              <a:chOff x="3882184" y="3627668"/>
              <a:chExt cx="1921495" cy="1921495"/>
            </a:xfrm>
          </p:grpSpPr>
          <p:sp>
            <p:nvSpPr>
              <p:cNvPr id="465" name="Oval 464"/>
              <p:cNvSpPr/>
              <p:nvPr/>
            </p:nvSpPr>
            <p:spPr bwMode="auto">
              <a:xfrm>
                <a:off x="3882184" y="3627668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66" name="Group 109"/>
              <p:cNvGrpSpPr/>
              <p:nvPr/>
            </p:nvGrpSpPr>
            <p:grpSpPr>
              <a:xfrm>
                <a:off x="4118724" y="3992260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7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76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78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79" name="Straight Connector 478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77" name="TextBox 476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B</a:t>
                  </a:r>
                  <a:endParaRPr lang="en-GB" b="0" dirty="0"/>
                </a:p>
              </p:txBody>
            </p:sp>
          </p:grpSp>
          <p:grpSp>
            <p:nvGrpSpPr>
              <p:cNvPr id="467" name="Group 112"/>
              <p:cNvGrpSpPr/>
              <p:nvPr/>
            </p:nvGrpSpPr>
            <p:grpSpPr>
              <a:xfrm>
                <a:off x="4817879" y="3974978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68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70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72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73" name="Straight Connector 472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71" name="TextBox 470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C</a:t>
                  </a:r>
                  <a:endParaRPr lang="en-GB" b="0" dirty="0"/>
                </a:p>
              </p:txBody>
            </p:sp>
          </p:grpSp>
        </p:grpSp>
        <p:grpSp>
          <p:nvGrpSpPr>
            <p:cNvPr id="410" name="Group 232"/>
            <p:cNvGrpSpPr/>
            <p:nvPr/>
          </p:nvGrpSpPr>
          <p:grpSpPr>
            <a:xfrm>
              <a:off x="4545290" y="4004791"/>
              <a:ext cx="1159503" cy="1159503"/>
              <a:chOff x="3866562" y="3612045"/>
              <a:chExt cx="1921495" cy="1921495"/>
            </a:xfrm>
          </p:grpSpPr>
          <p:sp>
            <p:nvSpPr>
              <p:cNvPr id="450" name="Oval 449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51" name="Group 109"/>
              <p:cNvGrpSpPr/>
              <p:nvPr/>
            </p:nvGrpSpPr>
            <p:grpSpPr>
              <a:xfrm>
                <a:off x="4118724" y="3992260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5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0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61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63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64" name="Straight Connector 463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62" name="TextBox 461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A</a:t>
                  </a:r>
                  <a:endParaRPr lang="en-GB" b="0" dirty="0"/>
                </a:p>
              </p:txBody>
            </p:sp>
          </p:grpSp>
          <p:grpSp>
            <p:nvGrpSpPr>
              <p:cNvPr id="452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5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55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57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58" name="Straight Connector 457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56" name="TextBox 455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B</a:t>
                  </a:r>
                  <a:endParaRPr lang="en-GB" b="0" dirty="0"/>
                </a:p>
              </p:txBody>
            </p:sp>
          </p:grpSp>
        </p:grpSp>
        <p:grpSp>
          <p:nvGrpSpPr>
            <p:cNvPr id="411" name="Group 248"/>
            <p:cNvGrpSpPr/>
            <p:nvPr/>
          </p:nvGrpSpPr>
          <p:grpSpPr>
            <a:xfrm>
              <a:off x="5805340" y="4004791"/>
              <a:ext cx="1159503" cy="1159503"/>
              <a:chOff x="3866562" y="3612045"/>
              <a:chExt cx="1921495" cy="1921495"/>
            </a:xfrm>
          </p:grpSpPr>
          <p:sp>
            <p:nvSpPr>
              <p:cNvPr id="435" name="Oval 434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36" name="Group 109"/>
              <p:cNvGrpSpPr/>
              <p:nvPr/>
            </p:nvGrpSpPr>
            <p:grpSpPr>
              <a:xfrm>
                <a:off x="4118724" y="3992260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4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46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48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49" name="Straight Connector 448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47" name="TextBox 446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A</a:t>
                  </a:r>
                  <a:endParaRPr lang="en-GB" b="0" dirty="0"/>
                </a:p>
              </p:txBody>
            </p:sp>
          </p:grpSp>
          <p:grpSp>
            <p:nvGrpSpPr>
              <p:cNvPr id="437" name="Group 112"/>
              <p:cNvGrpSpPr/>
              <p:nvPr/>
            </p:nvGrpSpPr>
            <p:grpSpPr>
              <a:xfrm>
                <a:off x="4817879" y="3974978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38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40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42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43" name="Straight Connector 442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41" name="TextBox 440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C</a:t>
                  </a:r>
                  <a:endParaRPr lang="en-GB" b="0" dirty="0"/>
                </a:p>
              </p:txBody>
            </p:sp>
          </p:grpSp>
        </p:grpSp>
        <p:grpSp>
          <p:nvGrpSpPr>
            <p:cNvPr id="412" name="Group 264"/>
            <p:cNvGrpSpPr/>
            <p:nvPr/>
          </p:nvGrpSpPr>
          <p:grpSpPr>
            <a:xfrm>
              <a:off x="7065389" y="4004791"/>
              <a:ext cx="1159503" cy="1159503"/>
              <a:chOff x="3882184" y="3627668"/>
              <a:chExt cx="1921495" cy="1921495"/>
            </a:xfrm>
          </p:grpSpPr>
          <p:sp>
            <p:nvSpPr>
              <p:cNvPr id="420" name="Oval 419"/>
              <p:cNvSpPr/>
              <p:nvPr/>
            </p:nvSpPr>
            <p:spPr bwMode="auto">
              <a:xfrm>
                <a:off x="3882184" y="3627668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21" name="Group 109"/>
              <p:cNvGrpSpPr/>
              <p:nvPr/>
            </p:nvGrpSpPr>
            <p:grpSpPr>
              <a:xfrm>
                <a:off x="4118724" y="3992260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2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0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31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33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34" name="Straight Connector 433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32" name="TextBox 431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A</a:t>
                  </a:r>
                  <a:endParaRPr lang="en-GB" b="0" dirty="0"/>
                </a:p>
              </p:txBody>
            </p:sp>
          </p:grpSp>
          <p:grpSp>
            <p:nvGrpSpPr>
              <p:cNvPr id="422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2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25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27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28" name="Straight Connector 427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26" name="TextBox 425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D</a:t>
                  </a:r>
                  <a:endParaRPr lang="en-GB" b="0" dirty="0"/>
                </a:p>
              </p:txBody>
            </p:sp>
          </p:grpSp>
        </p:grpSp>
        <p:cxnSp>
          <p:nvCxnSpPr>
            <p:cNvPr id="413" name="Straight Arrow Connector 412"/>
            <p:cNvCxnSpPr/>
            <p:nvPr/>
          </p:nvCxnSpPr>
          <p:spPr bwMode="auto">
            <a:xfrm>
              <a:off x="3102987" y="5440837"/>
              <a:ext cx="1300899" cy="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4" name="TextBox 413"/>
            <p:cNvSpPr txBox="1"/>
            <p:nvPr/>
          </p:nvSpPr>
          <p:spPr>
            <a:xfrm>
              <a:off x="3121838" y="4912939"/>
              <a:ext cx="126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Meiosis</a:t>
              </a:r>
              <a:endParaRPr lang="en-GB" dirty="0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6311240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7510015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5019769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6312808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7511583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</p:grpSp>
      <p:sp>
        <p:nvSpPr>
          <p:cNvPr id="519" name="TextBox 518"/>
          <p:cNvSpPr txBox="1"/>
          <p:nvPr/>
        </p:nvSpPr>
        <p:spPr>
          <a:xfrm>
            <a:off x="443060" y="782424"/>
            <a:ext cx="44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Gamete formation in an autotetraploid</a:t>
            </a:r>
            <a:endParaRPr lang="en-GB" dirty="0"/>
          </a:p>
        </p:txBody>
      </p:sp>
      <p:grpSp>
        <p:nvGrpSpPr>
          <p:cNvPr id="523" name="Group 522"/>
          <p:cNvGrpSpPr/>
          <p:nvPr/>
        </p:nvGrpSpPr>
        <p:grpSpPr>
          <a:xfrm>
            <a:off x="358207" y="3781778"/>
            <a:ext cx="7945228" cy="3060634"/>
            <a:chOff x="358207" y="3781778"/>
            <a:chExt cx="7945228" cy="3060634"/>
          </a:xfrm>
        </p:grpSpPr>
        <p:pic>
          <p:nvPicPr>
            <p:cNvPr id="23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37599" t="10901" r="60667" b="83596"/>
            <a:stretch>
              <a:fillRect/>
            </a:stretch>
          </p:blipFill>
          <p:spPr bwMode="auto">
            <a:xfrm>
              <a:off x="1274183" y="4158799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2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896354" y="5280589"/>
              <a:ext cx="197963" cy="867266"/>
            </a:xfrm>
            <a:prstGeom prst="rect">
              <a:avLst/>
            </a:prstGeom>
            <a:noFill/>
          </p:spPr>
        </p:pic>
        <p:sp>
          <p:nvSpPr>
            <p:cNvPr id="25" name="Oval 24"/>
            <p:cNvSpPr/>
            <p:nvPr/>
          </p:nvSpPr>
          <p:spPr bwMode="auto">
            <a:xfrm>
              <a:off x="358207" y="4111664"/>
              <a:ext cx="2527962" cy="245096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2143022" y="4622284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28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945817" y="5319868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0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37599" t="10901" r="60667" b="83596"/>
            <a:stretch>
              <a:fillRect/>
            </a:stretch>
          </p:blipFill>
          <p:spPr bwMode="auto">
            <a:xfrm>
              <a:off x="1841363" y="4396040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1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558561" y="4179225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2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740000" y="4595576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1673253" y="5821059"/>
              <a:ext cx="197963" cy="471340"/>
            </a:xfrm>
            <a:prstGeom prst="rect">
              <a:avLst/>
            </a:prstGeom>
            <a:noFill/>
          </p:spPr>
        </p:pic>
        <p:grpSp>
          <p:nvGrpSpPr>
            <p:cNvPr id="7" name="Group 64"/>
            <p:cNvGrpSpPr/>
            <p:nvPr/>
          </p:nvGrpSpPr>
          <p:grpSpPr>
            <a:xfrm rot="19800000">
              <a:off x="699155" y="5159610"/>
              <a:ext cx="208959" cy="1197204"/>
              <a:chOff x="904972" y="1981200"/>
              <a:chExt cx="208959" cy="1197204"/>
            </a:xfrm>
          </p:grpSpPr>
          <p:pic>
            <p:nvPicPr>
              <p:cNvPr id="6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67" name="Straight Connector 66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67"/>
            <p:cNvGrpSpPr/>
            <p:nvPr/>
          </p:nvGrpSpPr>
          <p:grpSpPr>
            <a:xfrm>
              <a:off x="1208201" y="5291584"/>
              <a:ext cx="208959" cy="1197204"/>
              <a:chOff x="904972" y="1981200"/>
              <a:chExt cx="208959" cy="1197204"/>
            </a:xfrm>
          </p:grpSpPr>
          <p:pic>
            <p:nvPicPr>
              <p:cNvPr id="6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70" name="Straight Connector 69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70"/>
            <p:cNvGrpSpPr/>
            <p:nvPr/>
          </p:nvGrpSpPr>
          <p:grpSpPr>
            <a:xfrm rot="18900000">
              <a:off x="1311894" y="4386612"/>
              <a:ext cx="208959" cy="1197204"/>
              <a:chOff x="904972" y="1981200"/>
              <a:chExt cx="208959" cy="1197204"/>
            </a:xfrm>
          </p:grpSpPr>
          <p:pic>
            <p:nvPicPr>
              <p:cNvPr id="7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73" name="Straight Connector 72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73"/>
            <p:cNvGrpSpPr/>
            <p:nvPr/>
          </p:nvGrpSpPr>
          <p:grpSpPr>
            <a:xfrm>
              <a:off x="2275001" y="5095193"/>
              <a:ext cx="208959" cy="1197204"/>
              <a:chOff x="904972" y="1981200"/>
              <a:chExt cx="208959" cy="1197204"/>
            </a:xfrm>
          </p:grpSpPr>
          <p:pic>
            <p:nvPicPr>
              <p:cNvPr id="7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76" name="Straight Connector 75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7" name="TextBox 76"/>
            <p:cNvSpPr txBox="1"/>
            <p:nvPr/>
          </p:nvSpPr>
          <p:spPr>
            <a:xfrm>
              <a:off x="849984" y="5799061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58565" y="4961647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74190" y="5997024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C</a:t>
              </a:r>
              <a:endParaRPr lang="en-GB" b="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88123" y="5781780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D</a:t>
              </a:r>
              <a:endParaRPr lang="en-GB" b="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018201" y="4020540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113174" y="6138425"/>
              <a:ext cx="105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4n=12</a:t>
              </a:r>
              <a:endParaRPr lang="en-GB" dirty="0"/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4543722" y="5492689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oup 109"/>
            <p:cNvGrpSpPr/>
            <p:nvPr/>
          </p:nvGrpSpPr>
          <p:grpSpPr>
            <a:xfrm>
              <a:off x="4695886" y="5722125"/>
              <a:ext cx="389189" cy="800711"/>
              <a:chOff x="4118724" y="3992260"/>
              <a:chExt cx="644952" cy="1326915"/>
            </a:xfrm>
          </p:grpSpPr>
          <p:pic>
            <p:nvPicPr>
              <p:cNvPr id="19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19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22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19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0" name="Straight Connector 199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8" name="TextBox 197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C</a:t>
                </a:r>
                <a:endParaRPr lang="en-GB" b="0" dirty="0"/>
              </a:p>
            </p:txBody>
          </p:sp>
        </p:grpSp>
        <p:grpSp>
          <p:nvGrpSpPr>
            <p:cNvPr id="27" name="Group 112"/>
            <p:cNvGrpSpPr/>
            <p:nvPr/>
          </p:nvGrpSpPr>
          <p:grpSpPr>
            <a:xfrm>
              <a:off x="5117783" y="5711697"/>
              <a:ext cx="389189" cy="800711"/>
              <a:chOff x="4118724" y="3992260"/>
              <a:chExt cx="644952" cy="1326915"/>
            </a:xfrm>
          </p:grpSpPr>
          <p:pic>
            <p:nvPicPr>
              <p:cNvPr id="18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19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29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19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94" name="Straight Connector 193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2" name="TextBox 191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D</a:t>
                </a:r>
                <a:endParaRPr lang="en-GB" b="0" dirty="0"/>
              </a:p>
            </p:txBody>
          </p:sp>
        </p:grpSp>
        <p:sp>
          <p:nvSpPr>
            <p:cNvPr id="202" name="Oval 201"/>
            <p:cNvSpPr/>
            <p:nvPr/>
          </p:nvSpPr>
          <p:spPr bwMode="auto">
            <a:xfrm>
              <a:off x="5803772" y="5492689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109"/>
            <p:cNvGrpSpPr/>
            <p:nvPr/>
          </p:nvGrpSpPr>
          <p:grpSpPr>
            <a:xfrm>
              <a:off x="5955936" y="5722125"/>
              <a:ext cx="389189" cy="800711"/>
              <a:chOff x="4118724" y="3992260"/>
              <a:chExt cx="644952" cy="1326915"/>
            </a:xfrm>
          </p:grpSpPr>
          <p:pic>
            <p:nvPicPr>
              <p:cNvPr id="211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1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36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1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6" name="Straight Connector 215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4" name="TextBox 213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B</a:t>
                </a:r>
                <a:endParaRPr lang="en-GB" b="0" dirty="0"/>
              </a:p>
            </p:txBody>
          </p:sp>
        </p:grpSp>
        <p:grpSp>
          <p:nvGrpSpPr>
            <p:cNvPr id="37" name="Group 112"/>
            <p:cNvGrpSpPr/>
            <p:nvPr/>
          </p:nvGrpSpPr>
          <p:grpSpPr>
            <a:xfrm>
              <a:off x="6377833" y="5711697"/>
              <a:ext cx="389189" cy="800711"/>
              <a:chOff x="4118724" y="3992260"/>
              <a:chExt cx="644952" cy="1326915"/>
            </a:xfrm>
          </p:grpSpPr>
          <p:pic>
            <p:nvPicPr>
              <p:cNvPr id="20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0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42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0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0" name="Straight Connector 209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8" name="TextBox 207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D</a:t>
                </a:r>
                <a:endParaRPr lang="en-GB" b="0" dirty="0"/>
              </a:p>
            </p:txBody>
          </p:sp>
        </p:grpSp>
        <p:sp>
          <p:nvSpPr>
            <p:cNvPr id="218" name="Oval 217"/>
            <p:cNvSpPr/>
            <p:nvPr/>
          </p:nvSpPr>
          <p:spPr bwMode="auto">
            <a:xfrm>
              <a:off x="7063821" y="5492689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1" name="Group 109"/>
            <p:cNvGrpSpPr/>
            <p:nvPr/>
          </p:nvGrpSpPr>
          <p:grpSpPr>
            <a:xfrm>
              <a:off x="7206558" y="5712698"/>
              <a:ext cx="389189" cy="800711"/>
              <a:chOff x="4118724" y="3992260"/>
              <a:chExt cx="644952" cy="1326915"/>
            </a:xfrm>
          </p:grpSpPr>
          <p:pic>
            <p:nvPicPr>
              <p:cNvPr id="227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28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53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31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32" name="Straight Connector 231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0" name="TextBox 229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B</a:t>
                </a:r>
                <a:endParaRPr lang="en-GB" b="0" dirty="0"/>
              </a:p>
            </p:txBody>
          </p:sp>
        </p:grpSp>
        <p:grpSp>
          <p:nvGrpSpPr>
            <p:cNvPr id="54" name="Group 112"/>
            <p:cNvGrpSpPr/>
            <p:nvPr/>
          </p:nvGrpSpPr>
          <p:grpSpPr>
            <a:xfrm>
              <a:off x="7628455" y="5702269"/>
              <a:ext cx="389189" cy="722438"/>
              <a:chOff x="4118724" y="3992260"/>
              <a:chExt cx="644952" cy="1197204"/>
            </a:xfrm>
          </p:grpSpPr>
          <p:pic>
            <p:nvPicPr>
              <p:cNvPr id="221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2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55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2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26" name="Straight Connector 225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4" name="TextBox 223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C</a:t>
                </a:r>
                <a:endParaRPr lang="en-GB" b="0" dirty="0"/>
              </a:p>
            </p:txBody>
          </p:sp>
        </p:grpSp>
        <p:sp>
          <p:nvSpPr>
            <p:cNvPr id="234" name="Oval 233"/>
            <p:cNvSpPr/>
            <p:nvPr/>
          </p:nvSpPr>
          <p:spPr bwMode="auto">
            <a:xfrm>
              <a:off x="4545290" y="4249893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7" name="Group 109"/>
            <p:cNvGrpSpPr/>
            <p:nvPr/>
          </p:nvGrpSpPr>
          <p:grpSpPr>
            <a:xfrm>
              <a:off x="4697454" y="4479329"/>
              <a:ext cx="389189" cy="722438"/>
              <a:chOff x="4118724" y="3992260"/>
              <a:chExt cx="644952" cy="1197204"/>
            </a:xfrm>
          </p:grpSpPr>
          <p:pic>
            <p:nvPicPr>
              <p:cNvPr id="243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4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59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47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8" name="Straight Connector 247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6" name="TextBox 245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A</a:t>
                </a:r>
                <a:endParaRPr lang="en-GB" b="0" dirty="0"/>
              </a:p>
            </p:txBody>
          </p:sp>
        </p:grpSp>
        <p:grpSp>
          <p:nvGrpSpPr>
            <p:cNvPr id="60" name="Group 112"/>
            <p:cNvGrpSpPr/>
            <p:nvPr/>
          </p:nvGrpSpPr>
          <p:grpSpPr>
            <a:xfrm>
              <a:off x="5119351" y="4468901"/>
              <a:ext cx="389189" cy="800711"/>
              <a:chOff x="4118724" y="3992260"/>
              <a:chExt cx="644952" cy="1326915"/>
            </a:xfrm>
          </p:grpSpPr>
          <p:pic>
            <p:nvPicPr>
              <p:cNvPr id="237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38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61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41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2" name="Straight Connector 241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0" name="TextBox 239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B</a:t>
                </a:r>
                <a:endParaRPr lang="en-GB" b="0" dirty="0"/>
              </a:p>
            </p:txBody>
          </p:sp>
        </p:grpSp>
        <p:sp>
          <p:nvSpPr>
            <p:cNvPr id="250" name="Oval 249"/>
            <p:cNvSpPr/>
            <p:nvPr/>
          </p:nvSpPr>
          <p:spPr bwMode="auto">
            <a:xfrm>
              <a:off x="5805340" y="4249893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8" name="Group 109"/>
            <p:cNvGrpSpPr/>
            <p:nvPr/>
          </p:nvGrpSpPr>
          <p:grpSpPr>
            <a:xfrm>
              <a:off x="5957504" y="4479329"/>
              <a:ext cx="389189" cy="722438"/>
              <a:chOff x="4118724" y="3992260"/>
              <a:chExt cx="644952" cy="1197204"/>
            </a:xfrm>
          </p:grpSpPr>
          <p:pic>
            <p:nvPicPr>
              <p:cNvPr id="25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6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71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6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64" name="Straight Connector 263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2" name="TextBox 261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A</a:t>
                </a:r>
                <a:endParaRPr lang="en-GB" b="0" dirty="0"/>
              </a:p>
            </p:txBody>
          </p:sp>
        </p:grpSp>
        <p:grpSp>
          <p:nvGrpSpPr>
            <p:cNvPr id="74" name="Group 112"/>
            <p:cNvGrpSpPr/>
            <p:nvPr/>
          </p:nvGrpSpPr>
          <p:grpSpPr>
            <a:xfrm>
              <a:off x="6379401" y="4468901"/>
              <a:ext cx="389189" cy="722438"/>
              <a:chOff x="4118724" y="3992260"/>
              <a:chExt cx="644952" cy="1197204"/>
            </a:xfrm>
          </p:grpSpPr>
          <p:pic>
            <p:nvPicPr>
              <p:cNvPr id="253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5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81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57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8" name="Straight Connector 257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56" name="TextBox 255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C</a:t>
                </a:r>
                <a:endParaRPr lang="en-GB" b="0" dirty="0"/>
              </a:p>
            </p:txBody>
          </p:sp>
        </p:grpSp>
        <p:sp>
          <p:nvSpPr>
            <p:cNvPr id="266" name="Oval 265"/>
            <p:cNvSpPr/>
            <p:nvPr/>
          </p:nvSpPr>
          <p:spPr bwMode="auto">
            <a:xfrm>
              <a:off x="7065389" y="4249893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3" name="Group 109"/>
            <p:cNvGrpSpPr/>
            <p:nvPr/>
          </p:nvGrpSpPr>
          <p:grpSpPr>
            <a:xfrm>
              <a:off x="7208126" y="4469902"/>
              <a:ext cx="389189" cy="722438"/>
              <a:chOff x="4118724" y="3992260"/>
              <a:chExt cx="644952" cy="1197204"/>
            </a:xfrm>
          </p:grpSpPr>
          <p:pic>
            <p:nvPicPr>
              <p:cNvPr id="27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7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86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7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80" name="Straight Connector 279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78" name="TextBox 277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A</a:t>
                </a:r>
                <a:endParaRPr lang="en-GB" b="0" dirty="0"/>
              </a:p>
            </p:txBody>
          </p:sp>
        </p:grpSp>
        <p:grpSp>
          <p:nvGrpSpPr>
            <p:cNvPr id="91" name="Group 112"/>
            <p:cNvGrpSpPr/>
            <p:nvPr/>
          </p:nvGrpSpPr>
          <p:grpSpPr>
            <a:xfrm>
              <a:off x="7630023" y="4459473"/>
              <a:ext cx="389189" cy="800711"/>
              <a:chOff x="4118724" y="3992260"/>
              <a:chExt cx="644952" cy="1326915"/>
            </a:xfrm>
          </p:grpSpPr>
          <p:pic>
            <p:nvPicPr>
              <p:cNvPr id="26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7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92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7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74" name="Straight Connector 273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72" name="TextBox 271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D</a:t>
                </a:r>
                <a:endParaRPr lang="en-GB" b="0" dirty="0"/>
              </a:p>
            </p:txBody>
          </p:sp>
        </p:grpSp>
        <p:cxnSp>
          <p:nvCxnSpPr>
            <p:cNvPr id="281" name="Straight Arrow Connector 280"/>
            <p:cNvCxnSpPr/>
            <p:nvPr/>
          </p:nvCxnSpPr>
          <p:spPr bwMode="auto">
            <a:xfrm>
              <a:off x="3102987" y="5685939"/>
              <a:ext cx="1300899" cy="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2" name="TextBox 281"/>
            <p:cNvSpPr txBox="1"/>
            <p:nvPr/>
          </p:nvSpPr>
          <p:spPr>
            <a:xfrm>
              <a:off x="3112413" y="5158039"/>
              <a:ext cx="126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Meiosis</a:t>
              </a:r>
              <a:endParaRPr lang="en-GB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311240" y="4020540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7510015" y="4020540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019769" y="6473080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6312808" y="6473080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7511583" y="6473080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444628" y="3781778"/>
              <a:ext cx="4487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Gamete formation in an allotetraploid</a:t>
              </a:r>
              <a:endParaRPr lang="en-GB" dirty="0"/>
            </a:p>
          </p:txBody>
        </p:sp>
      </p:grpSp>
      <p:grpSp>
        <p:nvGrpSpPr>
          <p:cNvPr id="524" name="Group 523"/>
          <p:cNvGrpSpPr/>
          <p:nvPr/>
        </p:nvGrpSpPr>
        <p:grpSpPr>
          <a:xfrm>
            <a:off x="4647415" y="4298628"/>
            <a:ext cx="961534" cy="1084082"/>
            <a:chOff x="4647415" y="4298628"/>
            <a:chExt cx="961534" cy="1084082"/>
          </a:xfrm>
        </p:grpSpPr>
        <p:cxnSp>
          <p:nvCxnSpPr>
            <p:cNvPr id="525" name="Straight Connector 524"/>
            <p:cNvCxnSpPr/>
            <p:nvPr/>
          </p:nvCxnSpPr>
          <p:spPr bwMode="auto">
            <a:xfrm flipV="1">
              <a:off x="4647415" y="4298628"/>
              <a:ext cx="961534" cy="1084082"/>
            </a:xfrm>
            <a:prstGeom prst="line">
              <a:avLst/>
            </a:prstGeom>
            <a:solidFill>
              <a:schemeClr val="accent1"/>
            </a:solidFill>
            <a:ln w="984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6" name="Straight Connector 525"/>
            <p:cNvCxnSpPr/>
            <p:nvPr/>
          </p:nvCxnSpPr>
          <p:spPr bwMode="auto">
            <a:xfrm flipH="1" flipV="1">
              <a:off x="4723126" y="4298629"/>
              <a:ext cx="826517" cy="1070183"/>
            </a:xfrm>
            <a:prstGeom prst="line">
              <a:avLst/>
            </a:prstGeom>
            <a:solidFill>
              <a:schemeClr val="accent1"/>
            </a:solidFill>
            <a:ln w="984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7" name="Group 526"/>
          <p:cNvGrpSpPr/>
          <p:nvPr/>
        </p:nvGrpSpPr>
        <p:grpSpPr>
          <a:xfrm>
            <a:off x="4648983" y="5563414"/>
            <a:ext cx="961534" cy="1084082"/>
            <a:chOff x="4648983" y="5563414"/>
            <a:chExt cx="961534" cy="1084082"/>
          </a:xfrm>
        </p:grpSpPr>
        <p:cxnSp>
          <p:nvCxnSpPr>
            <p:cNvPr id="528" name="Straight Connector 527"/>
            <p:cNvCxnSpPr/>
            <p:nvPr/>
          </p:nvCxnSpPr>
          <p:spPr bwMode="auto">
            <a:xfrm flipV="1">
              <a:off x="4648983" y="5563414"/>
              <a:ext cx="961534" cy="1084082"/>
            </a:xfrm>
            <a:prstGeom prst="line">
              <a:avLst/>
            </a:prstGeom>
            <a:solidFill>
              <a:schemeClr val="accent1"/>
            </a:solidFill>
            <a:ln w="984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9" name="Straight Connector 528"/>
            <p:cNvCxnSpPr/>
            <p:nvPr/>
          </p:nvCxnSpPr>
          <p:spPr bwMode="auto">
            <a:xfrm flipH="1" flipV="1">
              <a:off x="4724694" y="5563415"/>
              <a:ext cx="826517" cy="1070183"/>
            </a:xfrm>
            <a:prstGeom prst="line">
              <a:avLst/>
            </a:prstGeom>
            <a:solidFill>
              <a:schemeClr val="accent1"/>
            </a:solidFill>
            <a:ln w="984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Marc Stift 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Polyploid meiosis</a:t>
            </a:r>
            <a:endParaRPr lang="en-GB" dirty="0"/>
          </a:p>
        </p:txBody>
      </p:sp>
      <p:grpSp>
        <p:nvGrpSpPr>
          <p:cNvPr id="2" name="Group 517"/>
          <p:cNvGrpSpPr/>
          <p:nvPr/>
        </p:nvGrpSpPr>
        <p:grpSpPr>
          <a:xfrm>
            <a:off x="358207" y="4020540"/>
            <a:ext cx="7945228" cy="2821872"/>
            <a:chOff x="358207" y="3775438"/>
            <a:chExt cx="7945228" cy="2821872"/>
          </a:xfrm>
        </p:grpSpPr>
        <p:pic>
          <p:nvPicPr>
            <p:cNvPr id="23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37599" t="10901" r="60667" b="83596"/>
            <a:stretch>
              <a:fillRect/>
            </a:stretch>
          </p:blipFill>
          <p:spPr bwMode="auto">
            <a:xfrm>
              <a:off x="1274183" y="3913697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2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896354" y="5035487"/>
              <a:ext cx="197963" cy="867266"/>
            </a:xfrm>
            <a:prstGeom prst="rect">
              <a:avLst/>
            </a:prstGeom>
            <a:noFill/>
          </p:spPr>
        </p:pic>
        <p:sp>
          <p:nvSpPr>
            <p:cNvPr id="25" name="Oval 24"/>
            <p:cNvSpPr/>
            <p:nvPr/>
          </p:nvSpPr>
          <p:spPr bwMode="auto">
            <a:xfrm>
              <a:off x="358207" y="3866562"/>
              <a:ext cx="2527962" cy="245096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2143022" y="4377182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28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945817" y="5074766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0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37599" t="10901" r="60667" b="83596"/>
            <a:stretch>
              <a:fillRect/>
            </a:stretch>
          </p:blipFill>
          <p:spPr bwMode="auto">
            <a:xfrm>
              <a:off x="1841363" y="4150938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1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558561" y="3934123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2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740000" y="4350474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1673253" y="5575957"/>
              <a:ext cx="197963" cy="471340"/>
            </a:xfrm>
            <a:prstGeom prst="rect">
              <a:avLst/>
            </a:prstGeom>
            <a:noFill/>
          </p:spPr>
        </p:pic>
        <p:grpSp>
          <p:nvGrpSpPr>
            <p:cNvPr id="3" name="Group 64"/>
            <p:cNvGrpSpPr/>
            <p:nvPr/>
          </p:nvGrpSpPr>
          <p:grpSpPr>
            <a:xfrm rot="19800000">
              <a:off x="699155" y="4914508"/>
              <a:ext cx="208959" cy="1197204"/>
              <a:chOff x="904972" y="1981200"/>
              <a:chExt cx="208959" cy="1197204"/>
            </a:xfrm>
          </p:grpSpPr>
          <p:pic>
            <p:nvPicPr>
              <p:cNvPr id="6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67" name="Straight Connector 66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" name="Group 67"/>
            <p:cNvGrpSpPr/>
            <p:nvPr/>
          </p:nvGrpSpPr>
          <p:grpSpPr>
            <a:xfrm>
              <a:off x="1208201" y="5046482"/>
              <a:ext cx="208959" cy="1197204"/>
              <a:chOff x="904972" y="1981200"/>
              <a:chExt cx="208959" cy="1197204"/>
            </a:xfrm>
          </p:grpSpPr>
          <p:pic>
            <p:nvPicPr>
              <p:cNvPr id="6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70" name="Straight Connector 69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" name="Group 70"/>
            <p:cNvGrpSpPr/>
            <p:nvPr/>
          </p:nvGrpSpPr>
          <p:grpSpPr>
            <a:xfrm rot="-2700000">
              <a:off x="1311894" y="4141510"/>
              <a:ext cx="208959" cy="1197204"/>
              <a:chOff x="904972" y="1981200"/>
              <a:chExt cx="208959" cy="1197204"/>
            </a:xfrm>
          </p:grpSpPr>
          <p:pic>
            <p:nvPicPr>
              <p:cNvPr id="7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73" name="Straight Connector 72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" name="Group 73"/>
            <p:cNvGrpSpPr/>
            <p:nvPr/>
          </p:nvGrpSpPr>
          <p:grpSpPr>
            <a:xfrm>
              <a:off x="2275001" y="4850091"/>
              <a:ext cx="208959" cy="1197204"/>
              <a:chOff x="904972" y="1981200"/>
              <a:chExt cx="208959" cy="1197204"/>
            </a:xfrm>
          </p:grpSpPr>
          <p:pic>
            <p:nvPicPr>
              <p:cNvPr id="7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76" name="Straight Connector 75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7" name="TextBox 76"/>
            <p:cNvSpPr txBox="1"/>
            <p:nvPr/>
          </p:nvSpPr>
          <p:spPr>
            <a:xfrm>
              <a:off x="849984" y="5553959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58565" y="4716545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74190" y="5751922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C</a:t>
              </a:r>
              <a:endParaRPr lang="en-GB" b="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88123" y="5536678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D</a:t>
              </a:r>
              <a:endParaRPr lang="en-GB" b="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018201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113174" y="5893323"/>
              <a:ext cx="105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4n=12</a:t>
              </a:r>
              <a:endParaRPr lang="en-GB" dirty="0"/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4543722" y="5247587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Group 109"/>
            <p:cNvGrpSpPr/>
            <p:nvPr/>
          </p:nvGrpSpPr>
          <p:grpSpPr>
            <a:xfrm>
              <a:off x="4695886" y="5477023"/>
              <a:ext cx="389189" cy="800711"/>
              <a:chOff x="4118724" y="3992260"/>
              <a:chExt cx="644952" cy="1326915"/>
            </a:xfrm>
          </p:grpSpPr>
          <p:pic>
            <p:nvPicPr>
              <p:cNvPr id="19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19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9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19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0" name="Straight Connector 199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8" name="TextBox 197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C</a:t>
                </a:r>
                <a:endParaRPr lang="en-GB" b="0" dirty="0"/>
              </a:p>
            </p:txBody>
          </p:sp>
        </p:grpSp>
        <p:grpSp>
          <p:nvGrpSpPr>
            <p:cNvPr id="10" name="Group 112"/>
            <p:cNvGrpSpPr/>
            <p:nvPr/>
          </p:nvGrpSpPr>
          <p:grpSpPr>
            <a:xfrm>
              <a:off x="5117783" y="5466595"/>
              <a:ext cx="389189" cy="800711"/>
              <a:chOff x="4118724" y="3992260"/>
              <a:chExt cx="644952" cy="1326915"/>
            </a:xfrm>
          </p:grpSpPr>
          <p:pic>
            <p:nvPicPr>
              <p:cNvPr id="18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19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11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19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94" name="Straight Connector 193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2" name="TextBox 191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D</a:t>
                </a:r>
                <a:endParaRPr lang="en-GB" b="0" dirty="0"/>
              </a:p>
            </p:txBody>
          </p:sp>
        </p:grpSp>
        <p:sp>
          <p:nvSpPr>
            <p:cNvPr id="202" name="Oval 201"/>
            <p:cNvSpPr/>
            <p:nvPr/>
          </p:nvSpPr>
          <p:spPr bwMode="auto">
            <a:xfrm>
              <a:off x="5803772" y="5247587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09"/>
            <p:cNvGrpSpPr/>
            <p:nvPr/>
          </p:nvGrpSpPr>
          <p:grpSpPr>
            <a:xfrm>
              <a:off x="5955936" y="5477023"/>
              <a:ext cx="389189" cy="800711"/>
              <a:chOff x="4118724" y="3992260"/>
              <a:chExt cx="644952" cy="1326915"/>
            </a:xfrm>
          </p:grpSpPr>
          <p:pic>
            <p:nvPicPr>
              <p:cNvPr id="211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1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13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1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6" name="Straight Connector 215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4" name="TextBox 213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B</a:t>
                </a:r>
                <a:endParaRPr lang="en-GB" b="0" dirty="0"/>
              </a:p>
            </p:txBody>
          </p:sp>
        </p:grpSp>
        <p:grpSp>
          <p:nvGrpSpPr>
            <p:cNvPr id="14" name="Group 112"/>
            <p:cNvGrpSpPr/>
            <p:nvPr/>
          </p:nvGrpSpPr>
          <p:grpSpPr>
            <a:xfrm>
              <a:off x="6377833" y="5466595"/>
              <a:ext cx="389189" cy="800711"/>
              <a:chOff x="4118724" y="3992260"/>
              <a:chExt cx="644952" cy="1326915"/>
            </a:xfrm>
          </p:grpSpPr>
          <p:pic>
            <p:nvPicPr>
              <p:cNvPr id="20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0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16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0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0" name="Straight Connector 209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8" name="TextBox 207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D</a:t>
                </a:r>
                <a:endParaRPr lang="en-GB" b="0" dirty="0"/>
              </a:p>
            </p:txBody>
          </p:sp>
        </p:grpSp>
        <p:sp>
          <p:nvSpPr>
            <p:cNvPr id="218" name="Oval 217"/>
            <p:cNvSpPr/>
            <p:nvPr/>
          </p:nvSpPr>
          <p:spPr bwMode="auto">
            <a:xfrm>
              <a:off x="7063821" y="5247587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 109"/>
            <p:cNvGrpSpPr/>
            <p:nvPr/>
          </p:nvGrpSpPr>
          <p:grpSpPr>
            <a:xfrm>
              <a:off x="7206558" y="5467596"/>
              <a:ext cx="389189" cy="800711"/>
              <a:chOff x="4118724" y="3992260"/>
              <a:chExt cx="644952" cy="1326915"/>
            </a:xfrm>
          </p:grpSpPr>
          <p:pic>
            <p:nvPicPr>
              <p:cNvPr id="227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28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18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31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32" name="Straight Connector 231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0" name="TextBox 229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B</a:t>
                </a:r>
                <a:endParaRPr lang="en-GB" b="0" dirty="0"/>
              </a:p>
            </p:txBody>
          </p:sp>
        </p:grpSp>
        <p:grpSp>
          <p:nvGrpSpPr>
            <p:cNvPr id="19" name="Group 112"/>
            <p:cNvGrpSpPr/>
            <p:nvPr/>
          </p:nvGrpSpPr>
          <p:grpSpPr>
            <a:xfrm>
              <a:off x="7628455" y="5457167"/>
              <a:ext cx="389189" cy="722438"/>
              <a:chOff x="4118724" y="3992260"/>
              <a:chExt cx="644952" cy="1197204"/>
            </a:xfrm>
          </p:grpSpPr>
          <p:pic>
            <p:nvPicPr>
              <p:cNvPr id="221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2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20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2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26" name="Straight Connector 225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4" name="TextBox 223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C</a:t>
                </a:r>
                <a:endParaRPr lang="en-GB" b="0" dirty="0"/>
              </a:p>
            </p:txBody>
          </p:sp>
        </p:grpSp>
        <p:sp>
          <p:nvSpPr>
            <p:cNvPr id="234" name="Oval 233"/>
            <p:cNvSpPr/>
            <p:nvPr/>
          </p:nvSpPr>
          <p:spPr bwMode="auto">
            <a:xfrm>
              <a:off x="4545290" y="4004791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oup 109"/>
            <p:cNvGrpSpPr/>
            <p:nvPr/>
          </p:nvGrpSpPr>
          <p:grpSpPr>
            <a:xfrm>
              <a:off x="4697454" y="4234227"/>
              <a:ext cx="389189" cy="722438"/>
              <a:chOff x="4118724" y="3992260"/>
              <a:chExt cx="644952" cy="1197204"/>
            </a:xfrm>
          </p:grpSpPr>
          <p:pic>
            <p:nvPicPr>
              <p:cNvPr id="243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4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22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47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8" name="Straight Connector 247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6" name="TextBox 245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A</a:t>
                </a:r>
                <a:endParaRPr lang="en-GB" b="0" dirty="0"/>
              </a:p>
            </p:txBody>
          </p:sp>
        </p:grpSp>
        <p:grpSp>
          <p:nvGrpSpPr>
            <p:cNvPr id="27" name="Group 112"/>
            <p:cNvGrpSpPr/>
            <p:nvPr/>
          </p:nvGrpSpPr>
          <p:grpSpPr>
            <a:xfrm>
              <a:off x="5119351" y="4223799"/>
              <a:ext cx="389189" cy="800711"/>
              <a:chOff x="4118724" y="3992260"/>
              <a:chExt cx="644952" cy="1326915"/>
            </a:xfrm>
          </p:grpSpPr>
          <p:pic>
            <p:nvPicPr>
              <p:cNvPr id="237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38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29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41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2" name="Straight Connector 241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0" name="TextBox 239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B</a:t>
                </a:r>
                <a:endParaRPr lang="en-GB" b="0" dirty="0"/>
              </a:p>
            </p:txBody>
          </p:sp>
        </p:grpSp>
        <p:sp>
          <p:nvSpPr>
            <p:cNvPr id="250" name="Oval 249"/>
            <p:cNvSpPr/>
            <p:nvPr/>
          </p:nvSpPr>
          <p:spPr bwMode="auto">
            <a:xfrm>
              <a:off x="5805340" y="4004791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Group 109"/>
            <p:cNvGrpSpPr/>
            <p:nvPr/>
          </p:nvGrpSpPr>
          <p:grpSpPr>
            <a:xfrm>
              <a:off x="5957504" y="4234227"/>
              <a:ext cx="389189" cy="722438"/>
              <a:chOff x="4118724" y="3992260"/>
              <a:chExt cx="644952" cy="1197204"/>
            </a:xfrm>
          </p:grpSpPr>
          <p:pic>
            <p:nvPicPr>
              <p:cNvPr id="25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6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35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6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64" name="Straight Connector 263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2" name="TextBox 261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A</a:t>
                </a:r>
                <a:endParaRPr lang="en-GB" b="0" dirty="0"/>
              </a:p>
            </p:txBody>
          </p:sp>
        </p:grpSp>
        <p:grpSp>
          <p:nvGrpSpPr>
            <p:cNvPr id="36" name="Group 112"/>
            <p:cNvGrpSpPr/>
            <p:nvPr/>
          </p:nvGrpSpPr>
          <p:grpSpPr>
            <a:xfrm>
              <a:off x="6379401" y="4223799"/>
              <a:ext cx="389189" cy="722438"/>
              <a:chOff x="4118724" y="3992260"/>
              <a:chExt cx="644952" cy="1197204"/>
            </a:xfrm>
          </p:grpSpPr>
          <p:pic>
            <p:nvPicPr>
              <p:cNvPr id="253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5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37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57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8" name="Straight Connector 257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56" name="TextBox 255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C</a:t>
                </a:r>
                <a:endParaRPr lang="en-GB" b="0" dirty="0"/>
              </a:p>
            </p:txBody>
          </p:sp>
        </p:grpSp>
        <p:sp>
          <p:nvSpPr>
            <p:cNvPr id="266" name="Oval 265"/>
            <p:cNvSpPr/>
            <p:nvPr/>
          </p:nvSpPr>
          <p:spPr bwMode="auto">
            <a:xfrm>
              <a:off x="7065389" y="4004791"/>
              <a:ext cx="1159503" cy="115950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8" name="Group 109"/>
            <p:cNvGrpSpPr/>
            <p:nvPr/>
          </p:nvGrpSpPr>
          <p:grpSpPr>
            <a:xfrm>
              <a:off x="7208126" y="4224800"/>
              <a:ext cx="389189" cy="722438"/>
              <a:chOff x="4118724" y="3992260"/>
              <a:chExt cx="644952" cy="1197204"/>
            </a:xfrm>
          </p:grpSpPr>
          <p:pic>
            <p:nvPicPr>
              <p:cNvPr id="275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7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39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7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80" name="Straight Connector 279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78" name="TextBox 277"/>
              <p:cNvSpPr txBox="1"/>
              <p:nvPr/>
            </p:nvSpPr>
            <p:spPr>
              <a:xfrm>
                <a:off x="4433737" y="4707127"/>
                <a:ext cx="31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A</a:t>
                </a:r>
                <a:endParaRPr lang="en-GB" b="0" dirty="0"/>
              </a:p>
            </p:txBody>
          </p:sp>
        </p:grpSp>
        <p:grpSp>
          <p:nvGrpSpPr>
            <p:cNvPr id="40" name="Group 112"/>
            <p:cNvGrpSpPr/>
            <p:nvPr/>
          </p:nvGrpSpPr>
          <p:grpSpPr>
            <a:xfrm>
              <a:off x="7630023" y="4214371"/>
              <a:ext cx="389189" cy="800711"/>
              <a:chOff x="4118724" y="3992260"/>
              <a:chExt cx="644952" cy="1326915"/>
            </a:xfrm>
          </p:grpSpPr>
          <p:pic>
            <p:nvPicPr>
              <p:cNvPr id="269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37599" t="10901" r="60667" b="83596"/>
              <a:stretch>
                <a:fillRect/>
              </a:stretch>
            </p:blipFill>
            <p:spPr bwMode="auto">
              <a:xfrm>
                <a:off x="4565713" y="4350488"/>
                <a:ext cx="197963" cy="471340"/>
              </a:xfrm>
              <a:prstGeom prst="rect">
                <a:avLst/>
              </a:prstGeom>
              <a:noFill/>
            </p:spPr>
          </p:pic>
          <p:pic>
            <p:nvPicPr>
              <p:cNvPr id="27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22822" t="29173" r="75445" b="60701"/>
              <a:stretch>
                <a:fillRect/>
              </a:stretch>
            </p:blipFill>
            <p:spPr bwMode="auto">
              <a:xfrm>
                <a:off x="4118724" y="4152526"/>
                <a:ext cx="197963" cy="867266"/>
              </a:xfrm>
              <a:prstGeom prst="rect">
                <a:avLst/>
              </a:prstGeom>
              <a:noFill/>
            </p:spPr>
          </p:pic>
          <p:grpSp>
            <p:nvGrpSpPr>
              <p:cNvPr id="41" name="Group 100"/>
              <p:cNvGrpSpPr/>
              <p:nvPr/>
            </p:nvGrpSpPr>
            <p:grpSpPr>
              <a:xfrm rot="-600000">
                <a:off x="4348895" y="3992260"/>
                <a:ext cx="208959" cy="1197204"/>
                <a:chOff x="904972" y="1981200"/>
                <a:chExt cx="208959" cy="1197204"/>
              </a:xfrm>
            </p:grpSpPr>
            <p:pic>
              <p:nvPicPr>
                <p:cNvPr id="27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</a:blip>
                <a:srcRect l="10851" t="7489" r="87333" b="78532"/>
                <a:stretch>
                  <a:fillRect/>
                </a:stretch>
              </p:blipFill>
              <p:spPr bwMode="auto">
                <a:xfrm rot="600000">
                  <a:off x="906541" y="1981200"/>
                  <a:ext cx="207390" cy="119720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74" name="Straight Connector 273"/>
                <p:cNvCxnSpPr/>
                <p:nvPr/>
              </p:nvCxnSpPr>
              <p:spPr bwMode="auto">
                <a:xfrm rot="240000">
                  <a:off x="904972" y="2884602"/>
                  <a:ext cx="113123" cy="942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72" name="TextBox 271"/>
              <p:cNvSpPr txBox="1"/>
              <p:nvPr/>
            </p:nvSpPr>
            <p:spPr>
              <a:xfrm>
                <a:off x="4433737" y="4707128"/>
                <a:ext cx="311084" cy="61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0" dirty="0" smtClean="0"/>
                  <a:t>D</a:t>
                </a:r>
                <a:endParaRPr lang="en-GB" b="0" dirty="0"/>
              </a:p>
            </p:txBody>
          </p:sp>
        </p:grpSp>
        <p:cxnSp>
          <p:nvCxnSpPr>
            <p:cNvPr id="281" name="Straight Arrow Connector 280"/>
            <p:cNvCxnSpPr/>
            <p:nvPr/>
          </p:nvCxnSpPr>
          <p:spPr bwMode="auto">
            <a:xfrm>
              <a:off x="3102987" y="5440837"/>
              <a:ext cx="1300899" cy="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2" name="TextBox 281"/>
            <p:cNvSpPr txBox="1"/>
            <p:nvPr/>
          </p:nvSpPr>
          <p:spPr>
            <a:xfrm>
              <a:off x="3112413" y="4912937"/>
              <a:ext cx="126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Meiosis</a:t>
              </a:r>
              <a:endParaRPr lang="en-GB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311240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7510015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019769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6312808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7511583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grpSp>
          <p:nvGrpSpPr>
            <p:cNvPr id="42" name="Group 175"/>
            <p:cNvGrpSpPr/>
            <p:nvPr/>
          </p:nvGrpSpPr>
          <p:grpSpPr>
            <a:xfrm>
              <a:off x="4647415" y="4053526"/>
              <a:ext cx="961534" cy="1084082"/>
              <a:chOff x="4496586" y="3827282"/>
              <a:chExt cx="1197204" cy="1348033"/>
            </a:xfrm>
          </p:grpSpPr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4496586" y="3827282"/>
                <a:ext cx="1197204" cy="1348033"/>
              </a:xfrm>
              <a:prstGeom prst="line">
                <a:avLst/>
              </a:prstGeom>
              <a:solidFill>
                <a:schemeClr val="accent1"/>
              </a:solidFill>
              <a:ln w="984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 flipH="1" flipV="1">
                <a:off x="4590853" y="3827283"/>
                <a:ext cx="1029094" cy="1330750"/>
              </a:xfrm>
              <a:prstGeom prst="line">
                <a:avLst/>
              </a:prstGeom>
              <a:solidFill>
                <a:schemeClr val="accent1"/>
              </a:solidFill>
              <a:ln w="984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177"/>
            <p:cNvGrpSpPr/>
            <p:nvPr/>
          </p:nvGrpSpPr>
          <p:grpSpPr>
            <a:xfrm>
              <a:off x="4648983" y="5318312"/>
              <a:ext cx="961534" cy="1084082"/>
              <a:chOff x="4496586" y="3827282"/>
              <a:chExt cx="1197204" cy="1348033"/>
            </a:xfrm>
          </p:grpSpPr>
          <p:cxnSp>
            <p:nvCxnSpPr>
              <p:cNvPr id="179" name="Straight Connector 178"/>
              <p:cNvCxnSpPr/>
              <p:nvPr/>
            </p:nvCxnSpPr>
            <p:spPr bwMode="auto">
              <a:xfrm flipV="1">
                <a:off x="4496586" y="3827282"/>
                <a:ext cx="1197204" cy="1348033"/>
              </a:xfrm>
              <a:prstGeom prst="line">
                <a:avLst/>
              </a:prstGeom>
              <a:solidFill>
                <a:schemeClr val="accent1"/>
              </a:solidFill>
              <a:ln w="984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 flipH="1" flipV="1">
                <a:off x="4590853" y="3827283"/>
                <a:ext cx="1029094" cy="1330750"/>
              </a:xfrm>
              <a:prstGeom prst="line">
                <a:avLst/>
              </a:prstGeom>
              <a:solidFill>
                <a:schemeClr val="accent1"/>
              </a:solidFill>
              <a:ln w="984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4" name="Group 386"/>
          <p:cNvGrpSpPr/>
          <p:nvPr/>
        </p:nvGrpSpPr>
        <p:grpSpPr>
          <a:xfrm>
            <a:off x="358207" y="1022802"/>
            <a:ext cx="7945228" cy="2821872"/>
            <a:chOff x="358207" y="3775438"/>
            <a:chExt cx="7945228" cy="2821872"/>
          </a:xfrm>
        </p:grpSpPr>
        <p:pic>
          <p:nvPicPr>
            <p:cNvPr id="388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>
              <a:off x="1274183" y="3913697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89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896354" y="5035487"/>
              <a:ext cx="197963" cy="867266"/>
            </a:xfrm>
            <a:prstGeom prst="rect">
              <a:avLst/>
            </a:prstGeom>
            <a:noFill/>
          </p:spPr>
        </p:pic>
        <p:sp>
          <p:nvSpPr>
            <p:cNvPr id="390" name="Oval 389"/>
            <p:cNvSpPr/>
            <p:nvPr/>
          </p:nvSpPr>
          <p:spPr bwMode="auto">
            <a:xfrm>
              <a:off x="358207" y="3866562"/>
              <a:ext cx="2527962" cy="245096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91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2143022" y="4377182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92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945817" y="5074766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93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>
              <a:off x="1841363" y="4150938"/>
              <a:ext cx="197963" cy="471340"/>
            </a:xfrm>
            <a:prstGeom prst="rect">
              <a:avLst/>
            </a:prstGeom>
            <a:noFill/>
          </p:spPr>
        </p:pic>
        <p:pic>
          <p:nvPicPr>
            <p:cNvPr id="394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20460000">
              <a:off x="1558561" y="3934123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95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2822" t="29173" r="75445" b="60701"/>
            <a:stretch>
              <a:fillRect/>
            </a:stretch>
          </p:blipFill>
          <p:spPr bwMode="auto">
            <a:xfrm rot="4620000">
              <a:off x="740000" y="4350474"/>
              <a:ext cx="197963" cy="867266"/>
            </a:xfrm>
            <a:prstGeom prst="rect">
              <a:avLst/>
            </a:prstGeom>
            <a:noFill/>
          </p:spPr>
        </p:pic>
        <p:pic>
          <p:nvPicPr>
            <p:cNvPr id="396" name="Picture 4" descr="f8-27_a_comparison_of_a_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599" t="10901" r="60667" b="83596"/>
            <a:stretch>
              <a:fillRect/>
            </a:stretch>
          </p:blipFill>
          <p:spPr bwMode="auto">
            <a:xfrm rot="2460000">
              <a:off x="1673253" y="5575957"/>
              <a:ext cx="197963" cy="471340"/>
            </a:xfrm>
            <a:prstGeom prst="rect">
              <a:avLst/>
            </a:prstGeom>
            <a:noFill/>
          </p:spPr>
        </p:pic>
        <p:grpSp>
          <p:nvGrpSpPr>
            <p:cNvPr id="45" name="Group 64"/>
            <p:cNvGrpSpPr/>
            <p:nvPr/>
          </p:nvGrpSpPr>
          <p:grpSpPr>
            <a:xfrm rot="19800000">
              <a:off x="699155" y="4914508"/>
              <a:ext cx="208959" cy="1197204"/>
              <a:chOff x="904972" y="1981200"/>
              <a:chExt cx="208959" cy="1197204"/>
            </a:xfrm>
          </p:grpSpPr>
          <p:pic>
            <p:nvPicPr>
              <p:cNvPr id="516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7" name="Straight Connector 66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" name="Group 67"/>
            <p:cNvGrpSpPr/>
            <p:nvPr/>
          </p:nvGrpSpPr>
          <p:grpSpPr>
            <a:xfrm>
              <a:off x="1208201" y="5046482"/>
              <a:ext cx="208959" cy="1197204"/>
              <a:chOff x="904972" y="1981200"/>
              <a:chExt cx="208959" cy="1197204"/>
            </a:xfrm>
          </p:grpSpPr>
          <p:pic>
            <p:nvPicPr>
              <p:cNvPr id="514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5" name="Straight Connector 69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" name="Group 70"/>
            <p:cNvGrpSpPr/>
            <p:nvPr/>
          </p:nvGrpSpPr>
          <p:grpSpPr>
            <a:xfrm rot="-2700000">
              <a:off x="1311894" y="4141510"/>
              <a:ext cx="208959" cy="1197204"/>
              <a:chOff x="904972" y="1981200"/>
              <a:chExt cx="208959" cy="1197204"/>
            </a:xfrm>
          </p:grpSpPr>
          <p:pic>
            <p:nvPicPr>
              <p:cNvPr id="512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3" name="Straight Connector 512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" name="Group 73"/>
            <p:cNvGrpSpPr/>
            <p:nvPr/>
          </p:nvGrpSpPr>
          <p:grpSpPr>
            <a:xfrm>
              <a:off x="2275001" y="4850091"/>
              <a:ext cx="208959" cy="1197204"/>
              <a:chOff x="904972" y="1981200"/>
              <a:chExt cx="208959" cy="1197204"/>
            </a:xfrm>
          </p:grpSpPr>
          <p:pic>
            <p:nvPicPr>
              <p:cNvPr id="510" name="Picture 4" descr="f8-27_a_comparison_of_a_c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10851" t="7489" r="87333" b="78532"/>
              <a:stretch>
                <a:fillRect/>
              </a:stretch>
            </p:blipFill>
            <p:spPr bwMode="auto">
              <a:xfrm rot="600000">
                <a:off x="906541" y="1981200"/>
                <a:ext cx="207390" cy="1197204"/>
              </a:xfrm>
              <a:prstGeom prst="rect">
                <a:avLst/>
              </a:prstGeom>
              <a:noFill/>
            </p:spPr>
          </p:pic>
          <p:cxnSp>
            <p:nvCxnSpPr>
              <p:cNvPr id="511" name="Straight Connector 75"/>
              <p:cNvCxnSpPr/>
              <p:nvPr/>
            </p:nvCxnSpPr>
            <p:spPr bwMode="auto">
              <a:xfrm rot="240000">
                <a:off x="904972" y="2884602"/>
                <a:ext cx="113123" cy="942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1" name="TextBox 400"/>
            <p:cNvSpPr txBox="1"/>
            <p:nvPr/>
          </p:nvSpPr>
          <p:spPr>
            <a:xfrm>
              <a:off x="849984" y="5553959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A</a:t>
              </a:r>
              <a:endParaRPr lang="en-GB" b="0" dirty="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1558565" y="4716545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B</a:t>
              </a:r>
              <a:endParaRPr lang="en-GB" b="0" dirty="0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1274190" y="5751922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C</a:t>
              </a:r>
              <a:endParaRPr lang="en-GB" b="0" dirty="0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2388123" y="5536678"/>
              <a:ext cx="311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0" dirty="0" smtClean="0"/>
                <a:t>D</a:t>
              </a:r>
              <a:endParaRPr lang="en-GB" b="0" dirty="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5018201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2113174" y="5893323"/>
              <a:ext cx="105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4n=12</a:t>
              </a:r>
              <a:endParaRPr lang="en-GB" dirty="0"/>
            </a:p>
          </p:txBody>
        </p:sp>
        <p:grpSp>
          <p:nvGrpSpPr>
            <p:cNvPr id="49" name="Group 184"/>
            <p:cNvGrpSpPr/>
            <p:nvPr/>
          </p:nvGrpSpPr>
          <p:grpSpPr>
            <a:xfrm>
              <a:off x="4543722" y="5247587"/>
              <a:ext cx="1159503" cy="1159503"/>
              <a:chOff x="3866562" y="3612045"/>
              <a:chExt cx="1921495" cy="1921495"/>
            </a:xfrm>
          </p:grpSpPr>
          <p:sp>
            <p:nvSpPr>
              <p:cNvPr id="495" name="Oval 494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0" name="Group 109"/>
              <p:cNvGrpSpPr/>
              <p:nvPr/>
            </p:nvGrpSpPr>
            <p:grpSpPr>
              <a:xfrm>
                <a:off x="4118724" y="3992260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50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1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508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509" name="Straight Connector 508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07" name="TextBox 506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C</a:t>
                  </a:r>
                  <a:endParaRPr lang="en-GB" b="0" dirty="0"/>
                </a:p>
              </p:txBody>
            </p:sp>
          </p:grpSp>
          <p:grpSp>
            <p:nvGrpSpPr>
              <p:cNvPr id="52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98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3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502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503" name="Straight Connector 502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01" name="TextBox 500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D</a:t>
                  </a:r>
                  <a:endParaRPr lang="en-GB" b="0" dirty="0"/>
                </a:p>
              </p:txBody>
            </p:sp>
          </p:grpSp>
        </p:grpSp>
        <p:grpSp>
          <p:nvGrpSpPr>
            <p:cNvPr id="54" name="Group 200"/>
            <p:cNvGrpSpPr/>
            <p:nvPr/>
          </p:nvGrpSpPr>
          <p:grpSpPr>
            <a:xfrm>
              <a:off x="5803772" y="5247587"/>
              <a:ext cx="1159503" cy="1159503"/>
              <a:chOff x="3866562" y="3612045"/>
              <a:chExt cx="1921495" cy="1921495"/>
            </a:xfrm>
          </p:grpSpPr>
          <p:sp>
            <p:nvSpPr>
              <p:cNvPr id="480" name="Oval 479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5" name="Group 109"/>
              <p:cNvGrpSpPr/>
              <p:nvPr/>
            </p:nvGrpSpPr>
            <p:grpSpPr>
              <a:xfrm>
                <a:off x="4118724" y="3992260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8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90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6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93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94" name="Straight Connector 493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92" name="TextBox 491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B</a:t>
                  </a:r>
                  <a:endParaRPr lang="en-GB" b="0" dirty="0"/>
                </a:p>
              </p:txBody>
            </p:sp>
          </p:grpSp>
          <p:grpSp>
            <p:nvGrpSpPr>
              <p:cNvPr id="57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8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8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87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88" name="Straight Connector 487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6" name="TextBox 485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D</a:t>
                  </a:r>
                  <a:endParaRPr lang="en-GB" b="0" dirty="0"/>
                </a:p>
              </p:txBody>
            </p:sp>
          </p:grpSp>
        </p:grpSp>
        <p:grpSp>
          <p:nvGrpSpPr>
            <p:cNvPr id="59" name="Group 216"/>
            <p:cNvGrpSpPr/>
            <p:nvPr/>
          </p:nvGrpSpPr>
          <p:grpSpPr>
            <a:xfrm>
              <a:off x="7063821" y="5247587"/>
              <a:ext cx="1159503" cy="1159503"/>
              <a:chOff x="3882184" y="3627668"/>
              <a:chExt cx="1921495" cy="1921495"/>
            </a:xfrm>
          </p:grpSpPr>
          <p:sp>
            <p:nvSpPr>
              <p:cNvPr id="465" name="Oval 464"/>
              <p:cNvSpPr/>
              <p:nvPr/>
            </p:nvSpPr>
            <p:spPr bwMode="auto">
              <a:xfrm>
                <a:off x="3882184" y="3627668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0" name="Group 109"/>
              <p:cNvGrpSpPr/>
              <p:nvPr/>
            </p:nvGrpSpPr>
            <p:grpSpPr>
              <a:xfrm>
                <a:off x="4118724" y="3992260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7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1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78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79" name="Straight Connector 478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77" name="TextBox 476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B</a:t>
                  </a:r>
                  <a:endParaRPr lang="en-GB" b="0" dirty="0"/>
                </a:p>
              </p:txBody>
            </p:sp>
          </p:grpSp>
          <p:grpSp>
            <p:nvGrpSpPr>
              <p:cNvPr id="62" name="Group 112"/>
              <p:cNvGrpSpPr/>
              <p:nvPr/>
            </p:nvGrpSpPr>
            <p:grpSpPr>
              <a:xfrm>
                <a:off x="4817879" y="3974978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68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3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72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73" name="Straight Connector 472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71" name="TextBox 470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C</a:t>
                  </a:r>
                  <a:endParaRPr lang="en-GB" b="0" dirty="0"/>
                </a:p>
              </p:txBody>
            </p:sp>
          </p:grpSp>
        </p:grpSp>
        <p:grpSp>
          <p:nvGrpSpPr>
            <p:cNvPr id="64" name="Group 232"/>
            <p:cNvGrpSpPr/>
            <p:nvPr/>
          </p:nvGrpSpPr>
          <p:grpSpPr>
            <a:xfrm>
              <a:off x="4545290" y="4004791"/>
              <a:ext cx="1159503" cy="1159503"/>
              <a:chOff x="3866562" y="3612045"/>
              <a:chExt cx="1921495" cy="1921495"/>
            </a:xfrm>
          </p:grpSpPr>
          <p:sp>
            <p:nvSpPr>
              <p:cNvPr id="450" name="Oval 449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5" name="Group 109"/>
              <p:cNvGrpSpPr/>
              <p:nvPr/>
            </p:nvGrpSpPr>
            <p:grpSpPr>
              <a:xfrm>
                <a:off x="4118724" y="3992260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5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0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8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63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64" name="Straight Connector 463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62" name="TextBox 461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A</a:t>
                  </a:r>
                  <a:endParaRPr lang="en-GB" b="0" dirty="0"/>
                </a:p>
              </p:txBody>
            </p:sp>
          </p:grpSp>
          <p:grpSp>
            <p:nvGrpSpPr>
              <p:cNvPr id="71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5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74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57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58" name="Straight Connector 457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56" name="TextBox 455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B</a:t>
                  </a:r>
                  <a:endParaRPr lang="en-GB" b="0" dirty="0"/>
                </a:p>
              </p:txBody>
            </p:sp>
          </p:grpSp>
        </p:grpSp>
        <p:grpSp>
          <p:nvGrpSpPr>
            <p:cNvPr id="81" name="Group 248"/>
            <p:cNvGrpSpPr/>
            <p:nvPr/>
          </p:nvGrpSpPr>
          <p:grpSpPr>
            <a:xfrm>
              <a:off x="5805340" y="4004791"/>
              <a:ext cx="1159503" cy="1159503"/>
              <a:chOff x="3866562" y="3612045"/>
              <a:chExt cx="1921495" cy="1921495"/>
            </a:xfrm>
          </p:grpSpPr>
          <p:sp>
            <p:nvSpPr>
              <p:cNvPr id="435" name="Oval 434"/>
              <p:cNvSpPr/>
              <p:nvPr/>
            </p:nvSpPr>
            <p:spPr bwMode="auto">
              <a:xfrm>
                <a:off x="3866562" y="3612045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2" name="Group 109"/>
              <p:cNvGrpSpPr/>
              <p:nvPr/>
            </p:nvGrpSpPr>
            <p:grpSpPr>
              <a:xfrm>
                <a:off x="4118724" y="3992260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4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5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3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48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49" name="Straight Connector 448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47" name="TextBox 446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A</a:t>
                  </a:r>
                  <a:endParaRPr lang="en-GB" b="0" dirty="0"/>
                </a:p>
              </p:txBody>
            </p:sp>
          </p:grpSp>
          <p:grpSp>
            <p:nvGrpSpPr>
              <p:cNvPr id="84" name="Group 112"/>
              <p:cNvGrpSpPr/>
              <p:nvPr/>
            </p:nvGrpSpPr>
            <p:grpSpPr>
              <a:xfrm>
                <a:off x="4817879" y="3974978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38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5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42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43" name="Straight Connector 442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41" name="TextBox 440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C</a:t>
                  </a:r>
                  <a:endParaRPr lang="en-GB" b="0" dirty="0"/>
                </a:p>
              </p:txBody>
            </p:sp>
          </p:grpSp>
        </p:grpSp>
        <p:grpSp>
          <p:nvGrpSpPr>
            <p:cNvPr id="86" name="Group 264"/>
            <p:cNvGrpSpPr/>
            <p:nvPr/>
          </p:nvGrpSpPr>
          <p:grpSpPr>
            <a:xfrm>
              <a:off x="7065389" y="4004791"/>
              <a:ext cx="1159503" cy="1159503"/>
              <a:chOff x="3882184" y="3627668"/>
              <a:chExt cx="1921495" cy="1921495"/>
            </a:xfrm>
          </p:grpSpPr>
          <p:sp>
            <p:nvSpPr>
              <p:cNvPr id="420" name="Oval 419"/>
              <p:cNvSpPr/>
              <p:nvPr/>
            </p:nvSpPr>
            <p:spPr bwMode="auto">
              <a:xfrm>
                <a:off x="3882184" y="3627668"/>
                <a:ext cx="1921495" cy="19214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7" name="Group 109"/>
              <p:cNvGrpSpPr/>
              <p:nvPr/>
            </p:nvGrpSpPr>
            <p:grpSpPr>
              <a:xfrm>
                <a:off x="4118724" y="3992260"/>
                <a:ext cx="644952" cy="1197204"/>
                <a:chOff x="4118724" y="3992260"/>
                <a:chExt cx="644952" cy="1197204"/>
              </a:xfrm>
            </p:grpSpPr>
            <p:pic>
              <p:nvPicPr>
                <p:cNvPr id="429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0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8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33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34" name="Straight Connector 433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32" name="TextBox 431"/>
                <p:cNvSpPr txBox="1"/>
                <p:nvPr/>
              </p:nvSpPr>
              <p:spPr>
                <a:xfrm>
                  <a:off x="4433737" y="4707127"/>
                  <a:ext cx="3110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A</a:t>
                  </a:r>
                  <a:endParaRPr lang="en-GB" b="0" dirty="0"/>
                </a:p>
              </p:txBody>
            </p:sp>
          </p:grpSp>
          <p:grpSp>
            <p:nvGrpSpPr>
              <p:cNvPr id="89" name="Group 112"/>
              <p:cNvGrpSpPr/>
              <p:nvPr/>
            </p:nvGrpSpPr>
            <p:grpSpPr>
              <a:xfrm>
                <a:off x="4817879" y="3974978"/>
                <a:ext cx="644952" cy="1326915"/>
                <a:chOff x="4118724" y="3992260"/>
                <a:chExt cx="644952" cy="1326915"/>
              </a:xfrm>
            </p:grpSpPr>
            <p:pic>
              <p:nvPicPr>
                <p:cNvPr id="423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37599" t="10901" r="60667" b="83596"/>
                <a:stretch>
                  <a:fillRect/>
                </a:stretch>
              </p:blipFill>
              <p:spPr bwMode="auto">
                <a:xfrm>
                  <a:off x="4565713" y="4350488"/>
                  <a:ext cx="197963" cy="47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4" name="Picture 4" descr="f8-27_a_comparison_of_a_c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 l="22822" t="29173" r="75445" b="60701"/>
                <a:stretch>
                  <a:fillRect/>
                </a:stretch>
              </p:blipFill>
              <p:spPr bwMode="auto">
                <a:xfrm>
                  <a:off x="4118724" y="4152526"/>
                  <a:ext cx="197963" cy="867266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90" name="Group 100"/>
                <p:cNvGrpSpPr/>
                <p:nvPr/>
              </p:nvGrpSpPr>
              <p:grpSpPr>
                <a:xfrm rot="-600000">
                  <a:off x="4348895" y="3992260"/>
                  <a:ext cx="208959" cy="1197204"/>
                  <a:chOff x="904972" y="1981200"/>
                  <a:chExt cx="208959" cy="1197204"/>
                </a:xfrm>
              </p:grpSpPr>
              <p:pic>
                <p:nvPicPr>
                  <p:cNvPr id="427" name="Picture 4" descr="f8-27_a_comparison_of_a_c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rcRect l="10851" t="7489" r="87333" b="78532"/>
                  <a:stretch>
                    <a:fillRect/>
                  </a:stretch>
                </p:blipFill>
                <p:spPr bwMode="auto">
                  <a:xfrm rot="600000">
                    <a:off x="906541" y="1981200"/>
                    <a:ext cx="207390" cy="119720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28" name="Straight Connector 427"/>
                  <p:cNvCxnSpPr/>
                  <p:nvPr/>
                </p:nvCxnSpPr>
                <p:spPr bwMode="auto">
                  <a:xfrm rot="240000">
                    <a:off x="904972" y="2884602"/>
                    <a:ext cx="113123" cy="942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26" name="TextBox 425"/>
                <p:cNvSpPr txBox="1"/>
                <p:nvPr/>
              </p:nvSpPr>
              <p:spPr>
                <a:xfrm>
                  <a:off x="4433737" y="4707128"/>
                  <a:ext cx="311084" cy="612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b="0" dirty="0" smtClean="0"/>
                    <a:t>D</a:t>
                  </a:r>
                  <a:endParaRPr lang="en-GB" b="0" dirty="0"/>
                </a:p>
              </p:txBody>
            </p:sp>
          </p:grpSp>
        </p:grpSp>
        <p:cxnSp>
          <p:nvCxnSpPr>
            <p:cNvPr id="413" name="Straight Arrow Connector 412"/>
            <p:cNvCxnSpPr/>
            <p:nvPr/>
          </p:nvCxnSpPr>
          <p:spPr bwMode="auto">
            <a:xfrm>
              <a:off x="3102987" y="5440837"/>
              <a:ext cx="1300899" cy="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4" name="TextBox 413"/>
            <p:cNvSpPr txBox="1"/>
            <p:nvPr/>
          </p:nvSpPr>
          <p:spPr>
            <a:xfrm>
              <a:off x="3121838" y="4912939"/>
              <a:ext cx="1263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Meiosis</a:t>
              </a:r>
              <a:endParaRPr lang="en-GB" dirty="0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6311240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7510015" y="377543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5019769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6312808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7511583" y="6227978"/>
              <a:ext cx="791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2n=6</a:t>
              </a:r>
              <a:endParaRPr lang="en-GB" dirty="0"/>
            </a:p>
          </p:txBody>
        </p:sp>
      </p:grpSp>
      <p:sp>
        <p:nvSpPr>
          <p:cNvPr id="519" name="TextBox 518"/>
          <p:cNvSpPr txBox="1"/>
          <p:nvPr/>
        </p:nvSpPr>
        <p:spPr>
          <a:xfrm>
            <a:off x="443060" y="782424"/>
            <a:ext cx="44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Gamete formation in an autotetraploid</a:t>
            </a:r>
            <a:endParaRPr lang="en-GB" dirty="0"/>
          </a:p>
        </p:txBody>
      </p:sp>
      <p:sp>
        <p:nvSpPr>
          <p:cNvPr id="520" name="TextBox 519"/>
          <p:cNvSpPr txBox="1"/>
          <p:nvPr/>
        </p:nvSpPr>
        <p:spPr>
          <a:xfrm>
            <a:off x="444628" y="3781778"/>
            <a:ext cx="44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Gamete formation in an allotetraploid</a:t>
            </a:r>
            <a:endParaRPr lang="en-GB" dirty="0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b="1" dirty="0"/>
              <a:t>Inheritance in </a:t>
            </a:r>
            <a:r>
              <a:rPr lang="en-GB" b="1" dirty="0" err="1"/>
              <a:t>tetraploids</a:t>
            </a:r>
            <a:endParaRPr lang="en-GB" b="1" dirty="0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7770813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4775200" y="1229400"/>
            <a:ext cx="42402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/>
              <a:t>Autotetraploid</a:t>
            </a:r>
            <a:endParaRPr lang="en-US" sz="2800" dirty="0"/>
          </a:p>
          <a:p>
            <a:pPr algn="ctr"/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ABCD</a:t>
            </a:r>
            <a:r>
              <a:rPr lang="en-US" sz="2800" dirty="0"/>
              <a:t>)</a:t>
            </a:r>
            <a:endParaRPr lang="en-US" sz="2400" dirty="0"/>
          </a:p>
          <a:p>
            <a:pPr lvl="2">
              <a:spcBef>
                <a:spcPct val="100000"/>
              </a:spcBef>
              <a:buFont typeface="Wingdings" pitchFamily="2" charset="2"/>
              <a:buChar char="§"/>
            </a:pPr>
            <a:r>
              <a:rPr lang="en-US" sz="2400" dirty="0"/>
              <a:t> no preferential pairing</a:t>
            </a:r>
          </a:p>
          <a:p>
            <a:pPr lvl="2">
              <a:spcBef>
                <a:spcPct val="100000"/>
              </a:spcBef>
              <a:buFont typeface="Wingdings" pitchFamily="2" charset="2"/>
              <a:buChar char="§"/>
            </a:pPr>
            <a:endParaRPr lang="en-US" sz="2400" dirty="0"/>
          </a:p>
          <a:p>
            <a:pPr lvl="2">
              <a:spcBef>
                <a:spcPct val="100000"/>
              </a:spcBef>
              <a:buFont typeface="Wingdings" pitchFamily="2" charset="2"/>
              <a:buChar char="§"/>
            </a:pPr>
            <a:endParaRPr lang="en-US" sz="2400" dirty="0"/>
          </a:p>
          <a:p>
            <a:pPr lvl="2">
              <a:spcBef>
                <a:spcPct val="250000"/>
              </a:spcBef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Tetrasomic</a:t>
            </a:r>
            <a:r>
              <a:rPr lang="en-US" sz="2400" dirty="0"/>
              <a:t> </a:t>
            </a:r>
            <a:r>
              <a:rPr lang="en-US" sz="2400" dirty="0" smtClean="0"/>
              <a:t>inheritance</a:t>
            </a:r>
            <a:endParaRPr lang="en-US" sz="2400" dirty="0"/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6137275" y="3370475"/>
            <a:ext cx="1727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dirty="0">
                <a:latin typeface="Courier New" pitchFamily="49" charset="0"/>
              </a:rPr>
              <a:t>)	=</a:t>
            </a:r>
            <a:r>
              <a:rPr lang="en-US" dirty="0">
                <a:solidFill>
                  <a:srgbClr val="5F5F5F"/>
                </a:solidFill>
                <a:latin typeface="Courier New" pitchFamily="49" charset="0"/>
              </a:rPr>
              <a:t>	</a:t>
            </a:r>
            <a:r>
              <a:rPr lang="en-US" dirty="0">
                <a:latin typeface="Courier New" pitchFamily="49" charset="0"/>
              </a:rPr>
              <a:t>1/6 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AC</a:t>
            </a:r>
            <a:r>
              <a:rPr lang="en-US" dirty="0">
                <a:latin typeface="Courier New" pitchFamily="49" charset="0"/>
              </a:rPr>
              <a:t>)	=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en-US" dirty="0">
                <a:latin typeface="Courier New" pitchFamily="49" charset="0"/>
              </a:rPr>
              <a:t>1/6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AD</a:t>
            </a:r>
            <a:r>
              <a:rPr lang="en-US" dirty="0">
                <a:latin typeface="Courier New" pitchFamily="49" charset="0"/>
              </a:rPr>
              <a:t>)	=	1/6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CD</a:t>
            </a:r>
            <a:r>
              <a:rPr lang="en-US" dirty="0">
                <a:latin typeface="Courier New" pitchFamily="49" charset="0"/>
              </a:rPr>
              <a:t>)	=	1/6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BD</a:t>
            </a:r>
            <a:r>
              <a:rPr lang="en-US" dirty="0">
                <a:latin typeface="Courier New" pitchFamily="49" charset="0"/>
              </a:rPr>
              <a:t>)	=	1/6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BC</a:t>
            </a:r>
            <a:r>
              <a:rPr lang="en-US" dirty="0">
                <a:latin typeface="Courier New" pitchFamily="49" charset="0"/>
              </a:rPr>
              <a:t>)	=	1/6</a:t>
            </a:r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200025" y="1226225"/>
            <a:ext cx="45720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384175" algn="l"/>
              </a:tabLst>
            </a:pPr>
            <a:r>
              <a:rPr lang="en-US" sz="2800" dirty="0" err="1"/>
              <a:t>Allotetraploid</a:t>
            </a:r>
            <a:r>
              <a:rPr lang="en-US" sz="2800" dirty="0"/>
              <a:t> </a:t>
            </a:r>
          </a:p>
          <a:p>
            <a:pPr algn="ctr">
              <a:tabLst>
                <a:tab pos="384175" algn="l"/>
              </a:tabLst>
            </a:pP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AB</a:t>
            </a:r>
            <a:r>
              <a:rPr lang="en-US" sz="2800" dirty="0">
                <a:solidFill>
                  <a:srgbClr val="0000FF"/>
                </a:solidFill>
              </a:rPr>
              <a:t>CD</a:t>
            </a:r>
            <a:r>
              <a:rPr lang="en-US" sz="2800" dirty="0"/>
              <a:t>)</a:t>
            </a:r>
            <a:endParaRPr lang="en-US" sz="3600" dirty="0"/>
          </a:p>
          <a:p>
            <a:pPr marL="381000" lvl="2" indent="3175">
              <a:spcBef>
                <a:spcPct val="100000"/>
              </a:spcBef>
              <a:buFont typeface="Wingdings" pitchFamily="2" charset="2"/>
              <a:buChar char="§"/>
              <a:tabLst>
                <a:tab pos="384175" algn="l"/>
              </a:tabLst>
            </a:pPr>
            <a:r>
              <a:rPr lang="en-US" sz="2400" dirty="0"/>
              <a:t> preferential pairing of homologous chromosomes</a:t>
            </a:r>
          </a:p>
          <a:p>
            <a:pPr marL="381000" lvl="2" indent="3175">
              <a:spcBef>
                <a:spcPct val="100000"/>
              </a:spcBef>
              <a:buFont typeface="Wingdings" pitchFamily="2" charset="2"/>
              <a:buChar char="§"/>
              <a:tabLst>
                <a:tab pos="384175" algn="l"/>
              </a:tabLst>
            </a:pPr>
            <a:endParaRPr lang="en-US" sz="2400" dirty="0"/>
          </a:p>
          <a:p>
            <a:pPr marL="381000" lvl="2" indent="3175">
              <a:spcBef>
                <a:spcPct val="350000"/>
              </a:spcBef>
              <a:buFont typeface="Wingdings" pitchFamily="2" charset="2"/>
              <a:buChar char="§"/>
              <a:tabLst>
                <a:tab pos="384175" algn="l"/>
              </a:tabLst>
            </a:pPr>
            <a:r>
              <a:rPr lang="en-US" sz="2400" dirty="0"/>
              <a:t> Disomic inheritance</a:t>
            </a:r>
          </a:p>
        </p:txBody>
      </p:sp>
      <p:sp>
        <p:nvSpPr>
          <p:cNvPr id="347148" name="Text Box 12"/>
          <p:cNvSpPr txBox="1">
            <a:spLocks noChangeArrowheads="1"/>
          </p:cNvSpPr>
          <p:nvPr/>
        </p:nvSpPr>
        <p:spPr bwMode="auto">
          <a:xfrm>
            <a:off x="1687513" y="3383638"/>
            <a:ext cx="1727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dirty="0">
                <a:latin typeface="Courier New" pitchFamily="49" charset="0"/>
              </a:rPr>
              <a:t>)	=</a:t>
            </a:r>
            <a:r>
              <a:rPr lang="en-US" dirty="0">
                <a:solidFill>
                  <a:srgbClr val="5F5F5F"/>
                </a:solidFill>
                <a:latin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</a:rPr>
              <a:t>0 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dirty="0">
                <a:latin typeface="Courier New" pitchFamily="49" charset="0"/>
              </a:rPr>
              <a:t>)	=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en-US" dirty="0">
                <a:latin typeface="Courier New" pitchFamily="49" charset="0"/>
              </a:rPr>
              <a:t>1/4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dirty="0">
                <a:latin typeface="Courier New" pitchFamily="49" charset="0"/>
              </a:rPr>
              <a:t>)	=	1/4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 dirty="0">
                <a:latin typeface="Courier New" pitchFamily="49" charset="0"/>
              </a:rPr>
              <a:t>)	=  0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dirty="0">
                <a:latin typeface="Courier New" pitchFamily="49" charset="0"/>
              </a:rPr>
              <a:t>)	=	1/4</a:t>
            </a:r>
          </a:p>
          <a:p>
            <a:r>
              <a:rPr lang="en-US" dirty="0">
                <a:latin typeface="Courier New" pitchFamily="49" charset="0"/>
              </a:rPr>
              <a:t>p(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dirty="0">
                <a:latin typeface="Courier New" pitchFamily="49" charset="0"/>
              </a:rPr>
              <a:t>)	=	1/4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214" y="5768011"/>
            <a:ext cx="79071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Disomic and tetrasomic inheritance are extremes of a range (depending on the degree of preferential pairing/homology)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611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 in </a:t>
            </a:r>
            <a:r>
              <a:rPr lang="en-GB" dirty="0" err="1" smtClean="0"/>
              <a:t>tetraploids</a:t>
            </a:r>
            <a:endParaRPr lang="en-GB" dirty="0"/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1162" name="Rectangle 10"/>
          <p:cNvSpPr>
            <a:spLocks noChangeArrowheads="1"/>
          </p:cNvSpPr>
          <p:nvPr/>
        </p:nvSpPr>
        <p:spPr bwMode="auto">
          <a:xfrm>
            <a:off x="7735888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56055" y="2027258"/>
            <a:ext cx="2489200" cy="2493963"/>
            <a:chOff x="809625" y="3219450"/>
            <a:chExt cx="2489200" cy="2493963"/>
          </a:xfrm>
        </p:grpSpPr>
        <p:grpSp>
          <p:nvGrpSpPr>
            <p:cNvPr id="14" name="Group 13"/>
            <p:cNvGrpSpPr/>
            <p:nvPr/>
          </p:nvGrpSpPr>
          <p:grpSpPr>
            <a:xfrm>
              <a:off x="809625" y="3219450"/>
              <a:ext cx="2489200" cy="2493963"/>
              <a:chOff x="809625" y="3219450"/>
              <a:chExt cx="2489200" cy="2493963"/>
            </a:xfrm>
          </p:grpSpPr>
          <p:sp>
            <p:nvSpPr>
              <p:cNvPr id="561163" name="Text Box 11"/>
              <p:cNvSpPr txBox="1">
                <a:spLocks noChangeArrowheads="1"/>
              </p:cNvSpPr>
              <p:nvPr/>
            </p:nvSpPr>
            <p:spPr bwMode="auto">
              <a:xfrm>
                <a:off x="868363" y="3219450"/>
                <a:ext cx="1509712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90500"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381000" indent="3175"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8417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 err="1"/>
                  <a:t>Tetraploid</a:t>
                </a:r>
                <a:endParaRPr lang="en-US" dirty="0"/>
              </a:p>
              <a:p>
                <a:pPr algn="ctr"/>
                <a:r>
                  <a:rPr lang="en-US" dirty="0"/>
                  <a:t>(ABCD)</a:t>
                </a:r>
                <a:endParaRPr lang="en-US" sz="1600" dirty="0"/>
              </a:p>
            </p:txBody>
          </p:sp>
          <p:sp>
            <p:nvSpPr>
              <p:cNvPr id="561165" name="Text Box 13"/>
              <p:cNvSpPr txBox="1">
                <a:spLocks noChangeArrowheads="1"/>
              </p:cNvSpPr>
              <p:nvPr/>
            </p:nvSpPr>
            <p:spPr bwMode="auto">
              <a:xfrm>
                <a:off x="809625" y="3910013"/>
                <a:ext cx="2489200" cy="180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92075" algn="l"/>
                    <a:tab pos="185738" algn="l"/>
                    <a:tab pos="450850" algn="l"/>
                    <a:tab pos="981075" algn="l"/>
                    <a:tab pos="1524000" algn="l"/>
                    <a:tab pos="1616075" algn="l"/>
                    <a:tab pos="1620838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dirty="0" err="1">
                    <a:latin typeface="Courier New" pitchFamily="49" charset="0"/>
                  </a:rPr>
                  <a:t>obs</a:t>
                </a:r>
                <a:r>
                  <a:rPr lang="en-US" sz="1600" dirty="0">
                    <a:latin typeface="Courier New" pitchFamily="49" charset="0"/>
                  </a:rPr>
                  <a:t>(AB) </a:t>
                </a:r>
                <a:r>
                  <a:rPr lang="en-US" sz="1400" dirty="0">
                    <a:latin typeface="Courier New" pitchFamily="49" charset="0"/>
                  </a:rPr>
                  <a:t>=</a:t>
                </a:r>
                <a:r>
                  <a:rPr lang="en-US" sz="1600" dirty="0">
                    <a:latin typeface="Courier New" pitchFamily="49" charset="0"/>
                  </a:rPr>
                  <a:t>  9</a:t>
                </a:r>
              </a:p>
              <a:p>
                <a:r>
                  <a:rPr lang="en-US" sz="1600" dirty="0" err="1">
                    <a:latin typeface="Courier New" pitchFamily="49" charset="0"/>
                  </a:rPr>
                  <a:t>obs</a:t>
                </a:r>
                <a:r>
                  <a:rPr lang="en-US" sz="1600" dirty="0">
                    <a:latin typeface="Courier New" pitchFamily="49" charset="0"/>
                  </a:rPr>
                  <a:t>(AC) </a:t>
                </a:r>
                <a:r>
                  <a:rPr lang="en-US" sz="1400" dirty="0">
                    <a:latin typeface="Courier New" pitchFamily="49" charset="0"/>
                  </a:rPr>
                  <a:t>=</a:t>
                </a:r>
                <a:r>
                  <a:rPr lang="en-US" sz="1600" dirty="0">
                    <a:latin typeface="Courier New" pitchFamily="49" charset="0"/>
                  </a:rPr>
                  <a:t> 19</a:t>
                </a:r>
                <a:endParaRPr lang="en-US" sz="1600" b="0" dirty="0">
                  <a:latin typeface="Courier New" pitchFamily="49" charset="0"/>
                </a:endParaRPr>
              </a:p>
              <a:p>
                <a:r>
                  <a:rPr lang="en-US" sz="1600" dirty="0" err="1">
                    <a:latin typeface="Courier New" pitchFamily="49" charset="0"/>
                  </a:rPr>
                  <a:t>obs</a:t>
                </a:r>
                <a:r>
                  <a:rPr lang="en-US" sz="1600" dirty="0">
                    <a:latin typeface="Courier New" pitchFamily="49" charset="0"/>
                  </a:rPr>
                  <a:t>(AD) </a:t>
                </a:r>
                <a:r>
                  <a:rPr lang="en-US" sz="1400" dirty="0">
                    <a:latin typeface="Courier New" pitchFamily="49" charset="0"/>
                  </a:rPr>
                  <a:t>=</a:t>
                </a:r>
                <a:r>
                  <a:rPr lang="en-US" sz="1600" dirty="0">
                    <a:latin typeface="Courier New" pitchFamily="49" charset="0"/>
                  </a:rPr>
                  <a:t> 20</a:t>
                </a:r>
                <a:endParaRPr lang="en-US" sz="1600" b="0" dirty="0">
                  <a:latin typeface="Courier New" pitchFamily="49" charset="0"/>
                </a:endParaRPr>
              </a:p>
              <a:p>
                <a:r>
                  <a:rPr lang="en-US" sz="1600" dirty="0" err="1">
                    <a:latin typeface="Courier New" pitchFamily="49" charset="0"/>
                  </a:rPr>
                  <a:t>obs</a:t>
                </a:r>
                <a:r>
                  <a:rPr lang="en-US" sz="1600" dirty="0">
                    <a:latin typeface="Courier New" pitchFamily="49" charset="0"/>
                  </a:rPr>
                  <a:t>(CD) </a:t>
                </a:r>
                <a:r>
                  <a:rPr lang="en-US" sz="1400" dirty="0">
                    <a:latin typeface="Courier New" pitchFamily="49" charset="0"/>
                  </a:rPr>
                  <a:t>=</a:t>
                </a:r>
                <a:r>
                  <a:rPr lang="en-US" sz="1600" dirty="0">
                    <a:latin typeface="Courier New" pitchFamily="49" charset="0"/>
                  </a:rPr>
                  <a:t> 10</a:t>
                </a:r>
              </a:p>
              <a:p>
                <a:r>
                  <a:rPr lang="en-US" sz="1600" dirty="0" err="1">
                    <a:latin typeface="Courier New" pitchFamily="49" charset="0"/>
                  </a:rPr>
                  <a:t>obs</a:t>
                </a:r>
                <a:r>
                  <a:rPr lang="en-US" sz="1600" dirty="0">
                    <a:latin typeface="Courier New" pitchFamily="49" charset="0"/>
                  </a:rPr>
                  <a:t>(BD) </a:t>
                </a:r>
                <a:r>
                  <a:rPr lang="en-US" sz="1400" dirty="0">
                    <a:latin typeface="Courier New" pitchFamily="49" charset="0"/>
                  </a:rPr>
                  <a:t>=</a:t>
                </a:r>
                <a:r>
                  <a:rPr lang="en-US" sz="1600" dirty="0">
                    <a:latin typeface="Courier New" pitchFamily="49" charset="0"/>
                  </a:rPr>
                  <a:t> 19</a:t>
                </a:r>
                <a:endParaRPr lang="en-US" sz="1600" b="0" dirty="0">
                  <a:latin typeface="Courier New" pitchFamily="49" charset="0"/>
                </a:endParaRPr>
              </a:p>
              <a:p>
                <a:r>
                  <a:rPr lang="en-US" sz="1600" dirty="0" err="1">
                    <a:latin typeface="Courier New" pitchFamily="49" charset="0"/>
                  </a:rPr>
                  <a:t>obs</a:t>
                </a:r>
                <a:r>
                  <a:rPr lang="en-US" sz="1600" dirty="0">
                    <a:latin typeface="Courier New" pitchFamily="49" charset="0"/>
                  </a:rPr>
                  <a:t>(BC) </a:t>
                </a:r>
                <a:r>
                  <a:rPr lang="en-US" sz="1400" dirty="0">
                    <a:latin typeface="Courier New" pitchFamily="49" charset="0"/>
                  </a:rPr>
                  <a:t>=</a:t>
                </a:r>
                <a:r>
                  <a:rPr lang="en-US" sz="1600" dirty="0">
                    <a:latin typeface="Courier New" pitchFamily="49" charset="0"/>
                  </a:rPr>
                  <a:t> </a:t>
                </a:r>
                <a:r>
                  <a:rPr lang="en-US" sz="1600" u="sng" dirty="0">
                    <a:latin typeface="Courier New" pitchFamily="49" charset="0"/>
                  </a:rPr>
                  <a:t>19</a:t>
                </a:r>
                <a:endParaRPr lang="en-US" sz="1600" b="0" u="sng" dirty="0">
                  <a:latin typeface="Courier New" pitchFamily="49" charset="0"/>
                </a:endParaRPr>
              </a:p>
              <a:p>
                <a:r>
                  <a:rPr lang="en-US" sz="1600" dirty="0">
                    <a:latin typeface="Courier New" pitchFamily="49" charset="0"/>
                  </a:rPr>
                  <a:t>        </a:t>
                </a:r>
                <a:r>
                  <a:rPr lang="en-US" sz="1400" dirty="0">
                    <a:latin typeface="Courier New" pitchFamily="49" charset="0"/>
                  </a:rPr>
                  <a:t> </a:t>
                </a:r>
                <a:r>
                  <a:rPr lang="en-US" sz="1600" dirty="0">
                    <a:latin typeface="Courier New" pitchFamily="49" charset="0"/>
                  </a:rPr>
                  <a:t> 96</a:t>
                </a:r>
              </a:p>
            </p:txBody>
          </p:sp>
        </p:grpSp>
        <p:sp>
          <p:nvSpPr>
            <p:cNvPr id="561182" name="Oval 30"/>
            <p:cNvSpPr>
              <a:spLocks noChangeArrowheads="1"/>
            </p:cNvSpPr>
            <p:nvPr/>
          </p:nvSpPr>
          <p:spPr bwMode="auto">
            <a:xfrm>
              <a:off x="2108200" y="3924300"/>
              <a:ext cx="355600" cy="279400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1183" name="Oval 31"/>
            <p:cNvSpPr>
              <a:spLocks noChangeArrowheads="1"/>
            </p:cNvSpPr>
            <p:nvPr/>
          </p:nvSpPr>
          <p:spPr bwMode="auto">
            <a:xfrm>
              <a:off x="1963738" y="4660900"/>
              <a:ext cx="523875" cy="279400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33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26" name="Text Box 42"/>
          <p:cNvSpPr txBox="1">
            <a:spLocks noChangeArrowheads="1"/>
          </p:cNvSpPr>
          <p:nvPr/>
        </p:nvSpPr>
        <p:spPr bwMode="auto">
          <a:xfrm>
            <a:off x="4244975" y="6049963"/>
            <a:ext cx="941388" cy="487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451602" name="Rectangle 18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451591" name="Rectangle 7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7735888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451597" name="Text Box 13"/>
          <p:cNvSpPr txBox="1">
            <a:spLocks noChangeArrowheads="1"/>
          </p:cNvSpPr>
          <p:nvPr/>
        </p:nvSpPr>
        <p:spPr bwMode="auto">
          <a:xfrm>
            <a:off x="868363" y="3219450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451600" name="Text Box 16"/>
          <p:cNvSpPr txBox="1">
            <a:spLocks noChangeArrowheads="1"/>
          </p:cNvSpPr>
          <p:nvPr/>
        </p:nvSpPr>
        <p:spPr bwMode="auto">
          <a:xfrm>
            <a:off x="1546225" y="1246188"/>
            <a:ext cx="675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/>
              <a:t>Simplified </a:t>
            </a:r>
            <a:r>
              <a:rPr lang="en-GB" sz="3200" dirty="0"/>
              <a:t>approach</a:t>
            </a:r>
          </a:p>
        </p:txBody>
      </p:sp>
      <p:sp>
        <p:nvSpPr>
          <p:cNvPr id="451614" name="Text Box 30"/>
          <p:cNvSpPr txBox="1">
            <a:spLocks noChangeArrowheads="1"/>
          </p:cNvSpPr>
          <p:nvPr/>
        </p:nvSpPr>
        <p:spPr bwMode="auto">
          <a:xfrm>
            <a:off x="809625" y="39100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obs(AB)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9</a:t>
            </a:r>
          </a:p>
          <a:p>
            <a:r>
              <a:rPr lang="en-US" sz="1600">
                <a:latin typeface="Courier New" pitchFamily="49" charset="0"/>
              </a:rPr>
              <a:t>obs(AC)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obs(AD)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20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obs(CD)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10</a:t>
            </a:r>
          </a:p>
          <a:p>
            <a:r>
              <a:rPr lang="en-US" sz="1600">
                <a:latin typeface="Courier New" pitchFamily="49" charset="0"/>
              </a:rPr>
              <a:t>obs(BD)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obs(BC)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</a:t>
            </a:r>
            <a:r>
              <a:rPr lang="en-US" sz="1600" u="sng">
                <a:latin typeface="Courier New" pitchFamily="49" charset="0"/>
              </a:rPr>
              <a:t>19</a:t>
            </a:r>
            <a:endParaRPr lang="en-US" sz="1600" b="0" u="sng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   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</a:rPr>
              <a:t> 96</a:t>
            </a:r>
          </a:p>
        </p:txBody>
      </p:sp>
      <p:sp>
        <p:nvSpPr>
          <p:cNvPr id="451615" name="Text Box 31"/>
          <p:cNvSpPr txBox="1">
            <a:spLocks noChangeArrowheads="1"/>
          </p:cNvSpPr>
          <p:nvPr/>
        </p:nvSpPr>
        <p:spPr bwMode="auto">
          <a:xfrm>
            <a:off x="725488" y="1930400"/>
            <a:ext cx="8072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/>
              <a:t>Compare observed and expected frequencies in </a:t>
            </a:r>
            <a:r>
              <a:rPr lang="el-GR" sz="2000" b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GB" sz="2000" b="0" baseline="30000"/>
              <a:t>2</a:t>
            </a:r>
            <a:r>
              <a:rPr lang="en-GB" sz="2000" b="0"/>
              <a:t> type framework</a:t>
            </a:r>
          </a:p>
        </p:txBody>
      </p:sp>
      <p:sp>
        <p:nvSpPr>
          <p:cNvPr id="451617" name="Text Box 33"/>
          <p:cNvSpPr txBox="1">
            <a:spLocks noChangeArrowheads="1"/>
          </p:cNvSpPr>
          <p:nvPr/>
        </p:nvSpPr>
        <p:spPr bwMode="auto">
          <a:xfrm>
            <a:off x="3687763" y="3795713"/>
            <a:ext cx="22733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Courier New" pitchFamily="49" charset="0"/>
              </a:rPr>
              <a:t>p(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>
                <a:latin typeface="Courier New" pitchFamily="49" charset="0"/>
              </a:rPr>
              <a:t>)	=</a:t>
            </a:r>
            <a:r>
              <a:rPr lang="en-US">
                <a:solidFill>
                  <a:srgbClr val="5F5F5F"/>
                </a:solidFill>
                <a:latin typeface="Courier New" pitchFamily="49" charset="0"/>
              </a:rPr>
              <a:t>  </a:t>
            </a:r>
            <a:r>
              <a:rPr lang="en-US">
                <a:latin typeface="Courier New" pitchFamily="49" charset="0"/>
              </a:rPr>
              <a:t>0 </a:t>
            </a:r>
          </a:p>
          <a:p>
            <a:r>
              <a:rPr lang="en-US">
                <a:latin typeface="Courier New" pitchFamily="49" charset="0"/>
              </a:rPr>
              <a:t>p(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)	=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>
                <a:latin typeface="Courier New" pitchFamily="49" charset="0"/>
              </a:rPr>
              <a:t>24</a:t>
            </a:r>
            <a:r>
              <a:rPr lang="en-US" sz="1400">
                <a:latin typeface="Courier New" pitchFamily="49" charset="0"/>
              </a:rPr>
              <a:t> (1/4)</a:t>
            </a:r>
          </a:p>
          <a:p>
            <a:r>
              <a:rPr lang="en-US">
                <a:latin typeface="Courier New" pitchFamily="49" charset="0"/>
              </a:rPr>
              <a:t>p(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)	= 24</a:t>
            </a:r>
            <a:r>
              <a:rPr lang="en-US" sz="1400">
                <a:latin typeface="Courier New" pitchFamily="49" charset="0"/>
              </a:rPr>
              <a:t> (1/4)</a:t>
            </a:r>
          </a:p>
          <a:p>
            <a:r>
              <a:rPr lang="en-US">
                <a:latin typeface="Courier New" pitchFamily="49" charset="0"/>
              </a:rPr>
              <a:t>p(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>
                <a:latin typeface="Courier New" pitchFamily="49" charset="0"/>
              </a:rPr>
              <a:t>)	=  0</a:t>
            </a:r>
          </a:p>
          <a:p>
            <a:r>
              <a:rPr lang="en-US">
                <a:latin typeface="Courier New" pitchFamily="49" charset="0"/>
              </a:rPr>
              <a:t>p(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)	= 24</a:t>
            </a:r>
            <a:r>
              <a:rPr lang="en-US" sz="1400">
                <a:latin typeface="Courier New" pitchFamily="49" charset="0"/>
              </a:rPr>
              <a:t> (1/4)</a:t>
            </a:r>
          </a:p>
          <a:p>
            <a:r>
              <a:rPr lang="en-US">
                <a:latin typeface="Courier New" pitchFamily="49" charset="0"/>
              </a:rPr>
              <a:t>p(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)	= 24</a:t>
            </a:r>
            <a:r>
              <a:rPr lang="en-US" sz="1400">
                <a:latin typeface="Courier New" pitchFamily="49" charset="0"/>
              </a:rPr>
              <a:t> (1/4)</a:t>
            </a:r>
          </a:p>
        </p:txBody>
      </p:sp>
      <p:sp>
        <p:nvSpPr>
          <p:cNvPr id="451618" name="Oval 34"/>
          <p:cNvSpPr>
            <a:spLocks noChangeArrowheads="1"/>
          </p:cNvSpPr>
          <p:nvPr/>
        </p:nvSpPr>
        <p:spPr bwMode="auto">
          <a:xfrm>
            <a:off x="355600" y="2889250"/>
            <a:ext cx="2698750" cy="3200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1619" name="Text Box 35"/>
          <p:cNvSpPr txBox="1">
            <a:spLocks noChangeArrowheads="1"/>
          </p:cNvSpPr>
          <p:nvPr/>
        </p:nvSpPr>
        <p:spPr bwMode="auto">
          <a:xfrm>
            <a:off x="847725" y="2516188"/>
            <a:ext cx="1682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OBSERVED</a:t>
            </a:r>
          </a:p>
        </p:txBody>
      </p:sp>
      <p:sp>
        <p:nvSpPr>
          <p:cNvPr id="451620" name="Oval 36"/>
          <p:cNvSpPr>
            <a:spLocks noChangeArrowheads="1"/>
          </p:cNvSpPr>
          <p:nvPr/>
        </p:nvSpPr>
        <p:spPr bwMode="auto">
          <a:xfrm>
            <a:off x="3346450" y="2879725"/>
            <a:ext cx="2698750" cy="3200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1621" name="Text Box 37"/>
          <p:cNvSpPr txBox="1">
            <a:spLocks noChangeArrowheads="1"/>
          </p:cNvSpPr>
          <p:nvPr/>
        </p:nvSpPr>
        <p:spPr bwMode="auto">
          <a:xfrm>
            <a:off x="3883025" y="2506663"/>
            <a:ext cx="168275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EXPECTED</a:t>
            </a:r>
          </a:p>
        </p:txBody>
      </p:sp>
      <p:sp>
        <p:nvSpPr>
          <p:cNvPr id="451622" name="Text Box 38"/>
          <p:cNvSpPr txBox="1">
            <a:spLocks noChangeArrowheads="1"/>
          </p:cNvSpPr>
          <p:nvPr/>
        </p:nvSpPr>
        <p:spPr bwMode="auto">
          <a:xfrm>
            <a:off x="3970338" y="3209925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Disomic inheritance</a:t>
            </a:r>
            <a:endParaRPr lang="en-US" sz="1600"/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2108200" y="3924300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963738" y="4660900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4244975" y="6049963"/>
            <a:ext cx="941388" cy="487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 = </a:t>
            </a:r>
            <a:r>
              <a:rPr lang="en-GB" sz="4400" baseline="-8000">
                <a:latin typeface="Times New Roman" pitchFamily="18" charset="0"/>
                <a:cs typeface="Arial" charset="0"/>
              </a:rPr>
              <a:t>∞</a:t>
            </a: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265113" y="1728788"/>
            <a:ext cx="2493962" cy="467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 algn="ctr"/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/>
            <a:endParaRPr lang="en-GB" b="0"/>
          </a:p>
          <a:p>
            <a:pPr algn="ctr"/>
            <a:endParaRPr lang="en-GB" b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6525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tabLst>
                <a:tab pos="5029200" algn="l"/>
              </a:tabLst>
            </a:pPr>
            <a:r>
              <a:rPr lang="en-GB" sz="3200" b="1" dirty="0" smtClean="0"/>
              <a:t>Inheritance in </a:t>
            </a:r>
            <a:r>
              <a:rPr lang="en-GB" sz="3200" b="1" dirty="0" err="1" smtClean="0"/>
              <a:t>tetraploids</a:t>
            </a:r>
            <a:endParaRPr lang="en-GB" sz="3200" b="1" dirty="0"/>
          </a:p>
        </p:txBody>
      </p:sp>
      <p:sp>
        <p:nvSpPr>
          <p:cNvPr id="565257" name="Rectangle 9"/>
          <p:cNvSpPr>
            <a:spLocks noChangeArrowheads="1"/>
          </p:cNvSpPr>
          <p:nvPr/>
        </p:nvSpPr>
        <p:spPr bwMode="auto">
          <a:xfrm>
            <a:off x="0" y="755650"/>
            <a:ext cx="2447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Intermediate inheritance </a:t>
            </a:r>
            <a:br>
              <a:rPr lang="en-US" sz="1100" b="0">
                <a:solidFill>
                  <a:schemeClr val="bg1"/>
                </a:solidFill>
              </a:rPr>
            </a:br>
            <a:r>
              <a:rPr lang="en-US" sz="1100" b="0">
                <a:solidFill>
                  <a:schemeClr val="bg1"/>
                </a:solidFill>
              </a:rPr>
              <a:t>in tetraploid hybrids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5258" name="Rectangle 10"/>
          <p:cNvSpPr>
            <a:spLocks noChangeArrowheads="1"/>
          </p:cNvSpPr>
          <p:nvPr/>
        </p:nvSpPr>
        <p:spPr bwMode="auto">
          <a:xfrm>
            <a:off x="7735888" y="860425"/>
            <a:ext cx="1122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100" b="0">
                <a:solidFill>
                  <a:schemeClr val="bg1"/>
                </a:solidFill>
              </a:rPr>
              <a:t>Marc Stift </a:t>
            </a:r>
            <a:endParaRPr lang="en-GB" sz="1100" b="0">
              <a:solidFill>
                <a:schemeClr val="bg1"/>
              </a:solidFill>
            </a:endParaRPr>
          </a:p>
        </p:txBody>
      </p:sp>
      <p:sp>
        <p:nvSpPr>
          <p:cNvPr id="565259" name="Text Box 11"/>
          <p:cNvSpPr txBox="1">
            <a:spLocks noChangeArrowheads="1"/>
          </p:cNvSpPr>
          <p:nvPr/>
        </p:nvSpPr>
        <p:spPr bwMode="auto">
          <a:xfrm>
            <a:off x="868363" y="3219450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Tetraploid</a:t>
            </a:r>
          </a:p>
          <a:p>
            <a:pPr algn="ctr"/>
            <a:r>
              <a:rPr lang="en-US"/>
              <a:t>(ABCD)</a:t>
            </a:r>
            <a:endParaRPr lang="en-US" sz="1600"/>
          </a:p>
        </p:txBody>
      </p:sp>
      <p:sp>
        <p:nvSpPr>
          <p:cNvPr id="565260" name="Text Box 12"/>
          <p:cNvSpPr txBox="1">
            <a:spLocks noChangeArrowheads="1"/>
          </p:cNvSpPr>
          <p:nvPr/>
        </p:nvSpPr>
        <p:spPr bwMode="auto">
          <a:xfrm>
            <a:off x="1546225" y="1246188"/>
            <a:ext cx="675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/>
              <a:t>Simplified </a:t>
            </a:r>
            <a:r>
              <a:rPr lang="en-GB" sz="3200" dirty="0"/>
              <a:t>approach</a:t>
            </a:r>
          </a:p>
        </p:txBody>
      </p:sp>
      <p:sp>
        <p:nvSpPr>
          <p:cNvPr id="565261" name="Text Box 13"/>
          <p:cNvSpPr txBox="1">
            <a:spLocks noChangeArrowheads="1"/>
          </p:cNvSpPr>
          <p:nvPr/>
        </p:nvSpPr>
        <p:spPr bwMode="auto">
          <a:xfrm>
            <a:off x="809625" y="3910013"/>
            <a:ext cx="24892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2075" algn="l"/>
                <a:tab pos="185738" algn="l"/>
                <a:tab pos="450850" algn="l"/>
                <a:tab pos="981075" algn="l"/>
                <a:tab pos="1524000" algn="l"/>
                <a:tab pos="1616075" algn="l"/>
                <a:tab pos="16208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Courier New" pitchFamily="49" charset="0"/>
              </a:rPr>
              <a:t>obs(AB)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 9</a:t>
            </a:r>
          </a:p>
          <a:p>
            <a:r>
              <a:rPr lang="en-US" sz="1600">
                <a:latin typeface="Courier New" pitchFamily="49" charset="0"/>
              </a:rPr>
              <a:t>obs(AC)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obs(AD)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20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obs(CD)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10</a:t>
            </a:r>
          </a:p>
          <a:p>
            <a:r>
              <a:rPr lang="en-US" sz="1600">
                <a:latin typeface="Courier New" pitchFamily="49" charset="0"/>
              </a:rPr>
              <a:t>obs(BD)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19</a:t>
            </a:r>
            <a:endParaRPr lang="en-US" sz="1600" b="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obs(BC) </a:t>
            </a:r>
            <a:r>
              <a:rPr lang="en-US" sz="1400">
                <a:latin typeface="Courier New" pitchFamily="49" charset="0"/>
              </a:rPr>
              <a:t>=</a:t>
            </a:r>
            <a:r>
              <a:rPr lang="en-US" sz="1600">
                <a:latin typeface="Courier New" pitchFamily="49" charset="0"/>
              </a:rPr>
              <a:t> </a:t>
            </a:r>
            <a:r>
              <a:rPr lang="en-US" sz="1600" u="sng">
                <a:latin typeface="Courier New" pitchFamily="49" charset="0"/>
              </a:rPr>
              <a:t>19</a:t>
            </a:r>
            <a:endParaRPr lang="en-US" sz="1600" b="0" u="sng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        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</a:rPr>
              <a:t> 96</a:t>
            </a:r>
          </a:p>
        </p:txBody>
      </p:sp>
      <p:sp>
        <p:nvSpPr>
          <p:cNvPr id="565262" name="Text Box 14"/>
          <p:cNvSpPr txBox="1">
            <a:spLocks noChangeArrowheads="1"/>
          </p:cNvSpPr>
          <p:nvPr/>
        </p:nvSpPr>
        <p:spPr bwMode="auto">
          <a:xfrm>
            <a:off x="725488" y="1930400"/>
            <a:ext cx="8072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/>
              <a:t>Compare observed and expected frequencies in </a:t>
            </a:r>
            <a:r>
              <a:rPr lang="el-GR" sz="2000" b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GB" sz="2000" b="0" baseline="30000"/>
              <a:t>2</a:t>
            </a:r>
            <a:r>
              <a:rPr lang="en-GB" sz="2000" b="0"/>
              <a:t> type framework</a:t>
            </a:r>
          </a:p>
        </p:txBody>
      </p:sp>
      <p:sp>
        <p:nvSpPr>
          <p:cNvPr id="565264" name="Text Box 16"/>
          <p:cNvSpPr txBox="1">
            <a:spLocks noChangeArrowheads="1"/>
          </p:cNvSpPr>
          <p:nvPr/>
        </p:nvSpPr>
        <p:spPr bwMode="auto">
          <a:xfrm>
            <a:off x="3687763" y="3795713"/>
            <a:ext cx="22733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715963" algn="l"/>
                <a:tab pos="981075" algn="l"/>
                <a:tab pos="1073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b="0">
                <a:latin typeface="Courier New" pitchFamily="49" charset="0"/>
              </a:rPr>
              <a:t>)	=</a:t>
            </a:r>
            <a:r>
              <a:rPr lang="en-US" b="0">
                <a:solidFill>
                  <a:srgbClr val="5F5F5F"/>
                </a:solidFill>
                <a:latin typeface="Courier New" pitchFamily="49" charset="0"/>
              </a:rPr>
              <a:t>  </a:t>
            </a:r>
            <a:r>
              <a:rPr lang="en-US" b="0">
                <a:latin typeface="Courier New" pitchFamily="49" charset="0"/>
              </a:rPr>
              <a:t>0 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b="0">
                <a:latin typeface="Courier New" pitchFamily="49" charset="0"/>
              </a:rPr>
              <a:t>)	=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b="0">
                <a:latin typeface="Courier New" pitchFamily="49" charset="0"/>
              </a:rPr>
              <a:t>24</a:t>
            </a:r>
            <a:r>
              <a:rPr lang="en-US" sz="1400" b="0">
                <a:latin typeface="Courier New" pitchFamily="49" charset="0"/>
              </a:rPr>
              <a:t> (1/4)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b="0">
                <a:latin typeface="Courier New" pitchFamily="49" charset="0"/>
              </a:rPr>
              <a:t>)	= 24</a:t>
            </a:r>
            <a:r>
              <a:rPr lang="en-US" sz="1400" b="0">
                <a:latin typeface="Courier New" pitchFamily="49" charset="0"/>
              </a:rPr>
              <a:t> (1/4)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CD</a:t>
            </a:r>
            <a:r>
              <a:rPr lang="en-US" b="0">
                <a:latin typeface="Courier New" pitchFamily="49" charset="0"/>
              </a:rPr>
              <a:t>)	=  0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D</a:t>
            </a:r>
            <a:r>
              <a:rPr lang="en-US" b="0">
                <a:latin typeface="Courier New" pitchFamily="49" charset="0"/>
              </a:rPr>
              <a:t>)	= 24</a:t>
            </a:r>
            <a:r>
              <a:rPr lang="en-US" sz="1400" b="0">
                <a:latin typeface="Courier New" pitchFamily="49" charset="0"/>
              </a:rPr>
              <a:t> (1/4)</a:t>
            </a:r>
          </a:p>
          <a:p>
            <a:r>
              <a:rPr lang="en-US" b="0">
                <a:latin typeface="Courier New" pitchFamily="49" charset="0"/>
              </a:rPr>
              <a:t>p(</a:t>
            </a:r>
            <a:r>
              <a:rPr lang="en-US" b="0">
                <a:solidFill>
                  <a:srgbClr val="FF0000"/>
                </a:solidFill>
                <a:latin typeface="Courier New" pitchFamily="49" charset="0"/>
              </a:rPr>
              <a:t>B</a:t>
            </a:r>
            <a:r>
              <a:rPr lang="en-US" b="0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b="0">
                <a:latin typeface="Courier New" pitchFamily="49" charset="0"/>
              </a:rPr>
              <a:t>)	= 24</a:t>
            </a:r>
            <a:r>
              <a:rPr lang="en-US" sz="1400" b="0">
                <a:latin typeface="Courier New" pitchFamily="49" charset="0"/>
              </a:rPr>
              <a:t> (1/4)</a:t>
            </a:r>
          </a:p>
        </p:txBody>
      </p:sp>
      <p:sp>
        <p:nvSpPr>
          <p:cNvPr id="565265" name="Oval 17"/>
          <p:cNvSpPr>
            <a:spLocks noChangeArrowheads="1"/>
          </p:cNvSpPr>
          <p:nvPr/>
        </p:nvSpPr>
        <p:spPr bwMode="auto">
          <a:xfrm>
            <a:off x="355600" y="2889250"/>
            <a:ext cx="2698750" cy="3200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847725" y="2516188"/>
            <a:ext cx="1682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OBSERVED</a:t>
            </a:r>
          </a:p>
        </p:txBody>
      </p:sp>
      <p:sp>
        <p:nvSpPr>
          <p:cNvPr id="565267" name="Oval 19"/>
          <p:cNvSpPr>
            <a:spLocks noChangeArrowheads="1"/>
          </p:cNvSpPr>
          <p:nvPr/>
        </p:nvSpPr>
        <p:spPr bwMode="auto">
          <a:xfrm>
            <a:off x="3346450" y="2879725"/>
            <a:ext cx="2698750" cy="3200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5268" name="Text Box 20"/>
          <p:cNvSpPr txBox="1">
            <a:spLocks noChangeArrowheads="1"/>
          </p:cNvSpPr>
          <p:nvPr/>
        </p:nvSpPr>
        <p:spPr bwMode="auto">
          <a:xfrm>
            <a:off x="3883025" y="2506663"/>
            <a:ext cx="168275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EXPECTED</a:t>
            </a:r>
          </a:p>
        </p:txBody>
      </p:sp>
      <p:sp>
        <p:nvSpPr>
          <p:cNvPr id="565269" name="Text Box 21"/>
          <p:cNvSpPr txBox="1">
            <a:spLocks noChangeArrowheads="1"/>
          </p:cNvSpPr>
          <p:nvPr/>
        </p:nvSpPr>
        <p:spPr bwMode="auto">
          <a:xfrm>
            <a:off x="3970338" y="3209925"/>
            <a:ext cx="1509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90500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81000" indent="3175"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/>
              <a:t>Disomic inheritance</a:t>
            </a:r>
            <a:endParaRPr lang="en-US" sz="1600" b="0"/>
          </a:p>
        </p:txBody>
      </p:sp>
      <p:grpSp>
        <p:nvGrpSpPr>
          <p:cNvPr id="565273" name="Group 25"/>
          <p:cNvGrpSpPr>
            <a:grpSpLocks/>
          </p:cNvGrpSpPr>
          <p:nvPr/>
        </p:nvGrpSpPr>
        <p:grpSpPr bwMode="auto">
          <a:xfrm>
            <a:off x="3609975" y="3429000"/>
            <a:ext cx="2108200" cy="2028825"/>
            <a:chOff x="1804" y="1899"/>
            <a:chExt cx="1466" cy="1049"/>
          </a:xfrm>
        </p:grpSpPr>
        <p:sp>
          <p:nvSpPr>
            <p:cNvPr id="565274" name="Line 26"/>
            <p:cNvSpPr>
              <a:spLocks noChangeShapeType="1"/>
            </p:cNvSpPr>
            <p:nvPr/>
          </p:nvSpPr>
          <p:spPr bwMode="auto">
            <a:xfrm flipV="1">
              <a:off x="1804" y="1906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5275" name="Line 27"/>
            <p:cNvSpPr>
              <a:spLocks noChangeShapeType="1"/>
            </p:cNvSpPr>
            <p:nvPr/>
          </p:nvSpPr>
          <p:spPr bwMode="auto">
            <a:xfrm flipH="1" flipV="1">
              <a:off x="1813" y="1899"/>
              <a:ext cx="1457" cy="10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2108200" y="3924300"/>
            <a:ext cx="355600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31"/>
          <p:cNvSpPr>
            <a:spLocks noChangeArrowheads="1"/>
          </p:cNvSpPr>
          <p:nvPr/>
        </p:nvSpPr>
        <p:spPr bwMode="auto">
          <a:xfrm>
            <a:off x="1963738" y="4660900"/>
            <a:ext cx="523875" cy="2794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C2153-CE4E-4002-8514-E32FB186EA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6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b_powerpoint_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b_powerpoint_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1712</Words>
  <Application>Microsoft Office PowerPoint</Application>
  <PresentationFormat>On-screen Show (4:3)</PresentationFormat>
  <Paragraphs>858</Paragraphs>
  <Slides>31</Slides>
  <Notes>31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Symbol</vt:lpstr>
      <vt:lpstr>Times New Roman</vt:lpstr>
      <vt:lpstr>Wingdings</vt:lpstr>
      <vt:lpstr>2_ub_powerpoint_screen</vt:lpstr>
      <vt:lpstr>Equation</vt:lpstr>
      <vt:lpstr>Worksheet</vt:lpstr>
      <vt:lpstr>PowerPoint Presentation</vt:lpstr>
      <vt:lpstr>Diploid meiosis</vt:lpstr>
      <vt:lpstr>Diploid meiosis</vt:lpstr>
      <vt:lpstr>Polyploid meiosis</vt:lpstr>
      <vt:lpstr>Polyploid meiosis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  <vt:lpstr>Inheritance in tetraploids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Authorised User</dc:creator>
  <cp:lastModifiedBy>Marc</cp:lastModifiedBy>
  <cp:revision>214</cp:revision>
  <dcterms:created xsi:type="dcterms:W3CDTF">2007-09-18T17:05:57Z</dcterms:created>
  <dcterms:modified xsi:type="dcterms:W3CDTF">2017-01-25T15:10:24Z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000800660a000000000001024110</vt:lpwstr>
  </property>
</Properties>
</file>